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handoutMasterIdLst>
    <p:handoutMasterId r:id="rId27"/>
  </p:handoutMasterIdLst>
  <p:sldIdLst>
    <p:sldId id="258" r:id="rId2"/>
    <p:sldId id="260" r:id="rId3"/>
    <p:sldId id="275" r:id="rId4"/>
    <p:sldId id="276" r:id="rId5"/>
    <p:sldId id="277" r:id="rId6"/>
    <p:sldId id="278" r:id="rId7"/>
    <p:sldId id="279" r:id="rId8"/>
    <p:sldId id="280" r:id="rId9"/>
    <p:sldId id="281" r:id="rId10"/>
    <p:sldId id="282" r:id="rId11"/>
    <p:sldId id="283" r:id="rId12"/>
    <p:sldId id="284" r:id="rId13"/>
    <p:sldId id="285" r:id="rId14"/>
    <p:sldId id="296" r:id="rId15"/>
    <p:sldId id="286" r:id="rId16"/>
    <p:sldId id="287" r:id="rId17"/>
    <p:sldId id="288" r:id="rId18"/>
    <p:sldId id="289" r:id="rId19"/>
    <p:sldId id="290" r:id="rId20"/>
    <p:sldId id="291" r:id="rId21"/>
    <p:sldId id="292" r:id="rId22"/>
    <p:sldId id="293" r:id="rId23"/>
    <p:sldId id="294"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414"/>
    <a:srgbClr val="C7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349F6-583E-6FF5-0B6D-03E1106A6AC4}" v="206" dt="2023-03-14T23:16:05.878"/>
    <p1510:client id="{76269D0C-884E-C489-6C58-98136E752308}" v="7" dt="2023-03-14T23:59:26.526"/>
    <p1510:client id="{8DFD4563-925C-4CAD-9C5D-4026D65D603B}" v="434" dt="2023-03-14T22:52:13.807"/>
    <p1510:client id="{944BCAB3-A15A-AB8F-BB38-1A3A22C3820C}" v="157" dt="2023-03-15T00:27:20.919"/>
    <p1510:client id="{AA2EACEF-6201-7F6D-766F-D5D48B998FD1}" v="247" dt="2023-03-14T23:58:10.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5324" autoAdjust="0"/>
  </p:normalViewPr>
  <p:slideViewPr>
    <p:cSldViewPr snapToGrid="0">
      <p:cViewPr>
        <p:scale>
          <a:sx n="93" d="100"/>
          <a:sy n="93" d="100"/>
        </p:scale>
        <p:origin x="96" y="110"/>
      </p:cViewPr>
      <p:guideLst>
        <p:guide orient="horz" pos="2160"/>
        <p:guide pos="3840"/>
      </p:guideLst>
    </p:cSldViewPr>
  </p:slideViewPr>
  <p:notesTextViewPr>
    <p:cViewPr>
      <p:scale>
        <a:sx n="3" d="2"/>
        <a:sy n="3" d="2"/>
      </p:scale>
      <p:origin x="0" y="0"/>
    </p:cViewPr>
  </p:notesText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4D922-3B21-4E25-A6C5-910F93D4D088}"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ED1B4060-0B9C-40F8-975C-AD0CE1A5EB3B}">
      <dgm:prSet/>
      <dgm:spPr/>
      <dgm:t>
        <a:bodyPr/>
        <a:lstStyle/>
        <a:p>
          <a:r>
            <a:rPr lang="en-US" i="1"/>
            <a:t>What changes have occurred in the production of food and feed over the years, according to the available data?</a:t>
          </a:r>
          <a:endParaRPr lang="en-US"/>
        </a:p>
      </dgm:t>
    </dgm:pt>
    <dgm:pt modelId="{4BE67EAB-14F5-4844-A37D-29F52B98F0CD}" type="parTrans" cxnId="{4E938E43-572B-47AE-8ADC-DCDE3740C424}">
      <dgm:prSet/>
      <dgm:spPr/>
      <dgm:t>
        <a:bodyPr/>
        <a:lstStyle/>
        <a:p>
          <a:endParaRPr lang="en-US"/>
        </a:p>
      </dgm:t>
    </dgm:pt>
    <dgm:pt modelId="{B78F7D8A-A157-4F6B-9D14-24EC3703066E}" type="sibTrans" cxnId="{4E938E43-572B-47AE-8ADC-DCDE3740C424}">
      <dgm:prSet/>
      <dgm:spPr/>
      <dgm:t>
        <a:bodyPr/>
        <a:lstStyle/>
        <a:p>
          <a:endParaRPr lang="en-US"/>
        </a:p>
      </dgm:t>
    </dgm:pt>
    <dgm:pt modelId="{7326AC50-69DA-4EDC-A662-40FDC8500BF5}">
      <dgm:prSet/>
      <dgm:spPr/>
      <dgm:t>
        <a:bodyPr/>
        <a:lstStyle/>
        <a:p>
          <a:r>
            <a:rPr lang="en-US" i="1"/>
            <a:t>Which countries have been the biggest contributors to global food and feed production?</a:t>
          </a:r>
          <a:endParaRPr lang="en-US"/>
        </a:p>
      </dgm:t>
    </dgm:pt>
    <dgm:pt modelId="{9534831B-43D8-4336-B8B3-581926204E8C}" type="parTrans" cxnId="{AA52A223-DB25-4547-8299-7A6943156F97}">
      <dgm:prSet/>
      <dgm:spPr/>
      <dgm:t>
        <a:bodyPr/>
        <a:lstStyle/>
        <a:p>
          <a:endParaRPr lang="en-US"/>
        </a:p>
      </dgm:t>
    </dgm:pt>
    <dgm:pt modelId="{B809CB9C-F620-42ED-87D9-187954FD4710}" type="sibTrans" cxnId="{AA52A223-DB25-4547-8299-7A6943156F97}">
      <dgm:prSet/>
      <dgm:spPr/>
      <dgm:t>
        <a:bodyPr/>
        <a:lstStyle/>
        <a:p>
          <a:endParaRPr lang="en-US"/>
        </a:p>
      </dgm:t>
    </dgm:pt>
    <dgm:pt modelId="{F62F7947-91E3-454B-86D4-FCB3E9B6189D}">
      <dgm:prSet/>
      <dgm:spPr/>
      <dgm:t>
        <a:bodyPr/>
        <a:lstStyle/>
        <a:p>
          <a:r>
            <a:rPr lang="en-US" i="1"/>
            <a:t>What are the most commonly produced food and feed items on a global level, based on the available production data?</a:t>
          </a:r>
          <a:endParaRPr lang="en-US"/>
        </a:p>
      </dgm:t>
    </dgm:pt>
    <dgm:pt modelId="{76F38FB4-42C2-487B-B9F9-B50EF9E8B928}" type="parTrans" cxnId="{DC06F378-4B25-4BAC-88F1-38A8074CE4AC}">
      <dgm:prSet/>
      <dgm:spPr/>
      <dgm:t>
        <a:bodyPr/>
        <a:lstStyle/>
        <a:p>
          <a:endParaRPr lang="en-US"/>
        </a:p>
      </dgm:t>
    </dgm:pt>
    <dgm:pt modelId="{F7587A22-6B20-43ED-BFF1-BBDAFB8963FD}" type="sibTrans" cxnId="{DC06F378-4B25-4BAC-88F1-38A8074CE4AC}">
      <dgm:prSet/>
      <dgm:spPr/>
      <dgm:t>
        <a:bodyPr/>
        <a:lstStyle/>
        <a:p>
          <a:endParaRPr lang="en-US"/>
        </a:p>
      </dgm:t>
    </dgm:pt>
    <dgm:pt modelId="{F881E616-2C00-4A07-BD7D-F2B0792648E2}" type="pres">
      <dgm:prSet presAssocID="{9F94D922-3B21-4E25-A6C5-910F93D4D088}" presName="hierChild1" presStyleCnt="0">
        <dgm:presLayoutVars>
          <dgm:chPref val="1"/>
          <dgm:dir/>
          <dgm:animOne val="branch"/>
          <dgm:animLvl val="lvl"/>
          <dgm:resizeHandles/>
        </dgm:presLayoutVars>
      </dgm:prSet>
      <dgm:spPr/>
    </dgm:pt>
    <dgm:pt modelId="{F9C0EE6A-B803-49CF-96C1-0BEB5BE9E85E}" type="pres">
      <dgm:prSet presAssocID="{ED1B4060-0B9C-40F8-975C-AD0CE1A5EB3B}" presName="hierRoot1" presStyleCnt="0"/>
      <dgm:spPr/>
    </dgm:pt>
    <dgm:pt modelId="{9D946EB3-EDC0-426F-B476-8A56488083B2}" type="pres">
      <dgm:prSet presAssocID="{ED1B4060-0B9C-40F8-975C-AD0CE1A5EB3B}" presName="composite" presStyleCnt="0"/>
      <dgm:spPr/>
    </dgm:pt>
    <dgm:pt modelId="{E7717DBA-F8BC-4EB1-92F7-5D9F8694D415}" type="pres">
      <dgm:prSet presAssocID="{ED1B4060-0B9C-40F8-975C-AD0CE1A5EB3B}" presName="background" presStyleLbl="node0" presStyleIdx="0" presStyleCnt="3"/>
      <dgm:spPr/>
    </dgm:pt>
    <dgm:pt modelId="{1B379C2A-756A-41FF-BADF-B2F2365C4E1E}" type="pres">
      <dgm:prSet presAssocID="{ED1B4060-0B9C-40F8-975C-AD0CE1A5EB3B}" presName="text" presStyleLbl="fgAcc0" presStyleIdx="0" presStyleCnt="3">
        <dgm:presLayoutVars>
          <dgm:chPref val="3"/>
        </dgm:presLayoutVars>
      </dgm:prSet>
      <dgm:spPr/>
    </dgm:pt>
    <dgm:pt modelId="{00234630-5ED7-49AE-A026-4A8BDE726C5E}" type="pres">
      <dgm:prSet presAssocID="{ED1B4060-0B9C-40F8-975C-AD0CE1A5EB3B}" presName="hierChild2" presStyleCnt="0"/>
      <dgm:spPr/>
    </dgm:pt>
    <dgm:pt modelId="{C4918F27-63CF-40E3-8DAF-C03C3B7570CE}" type="pres">
      <dgm:prSet presAssocID="{7326AC50-69DA-4EDC-A662-40FDC8500BF5}" presName="hierRoot1" presStyleCnt="0"/>
      <dgm:spPr/>
    </dgm:pt>
    <dgm:pt modelId="{4C0BB8F1-6181-47B8-AB86-0BE5E505EDDF}" type="pres">
      <dgm:prSet presAssocID="{7326AC50-69DA-4EDC-A662-40FDC8500BF5}" presName="composite" presStyleCnt="0"/>
      <dgm:spPr/>
    </dgm:pt>
    <dgm:pt modelId="{D77F8200-9194-415A-B58E-05AD7FBD8967}" type="pres">
      <dgm:prSet presAssocID="{7326AC50-69DA-4EDC-A662-40FDC8500BF5}" presName="background" presStyleLbl="node0" presStyleIdx="1" presStyleCnt="3"/>
      <dgm:spPr/>
    </dgm:pt>
    <dgm:pt modelId="{EA59A9FE-8383-4ECD-9422-85FCFED1F165}" type="pres">
      <dgm:prSet presAssocID="{7326AC50-69DA-4EDC-A662-40FDC8500BF5}" presName="text" presStyleLbl="fgAcc0" presStyleIdx="1" presStyleCnt="3">
        <dgm:presLayoutVars>
          <dgm:chPref val="3"/>
        </dgm:presLayoutVars>
      </dgm:prSet>
      <dgm:spPr/>
    </dgm:pt>
    <dgm:pt modelId="{204DA2B8-1E6F-484C-991C-CB2800DC77BB}" type="pres">
      <dgm:prSet presAssocID="{7326AC50-69DA-4EDC-A662-40FDC8500BF5}" presName="hierChild2" presStyleCnt="0"/>
      <dgm:spPr/>
    </dgm:pt>
    <dgm:pt modelId="{C234079F-4359-476C-B5CD-59E859AEAF1A}" type="pres">
      <dgm:prSet presAssocID="{F62F7947-91E3-454B-86D4-FCB3E9B6189D}" presName="hierRoot1" presStyleCnt="0"/>
      <dgm:spPr/>
    </dgm:pt>
    <dgm:pt modelId="{9D1E10A9-87C5-4AB3-A6EA-194C9B812B47}" type="pres">
      <dgm:prSet presAssocID="{F62F7947-91E3-454B-86D4-FCB3E9B6189D}" presName="composite" presStyleCnt="0"/>
      <dgm:spPr/>
    </dgm:pt>
    <dgm:pt modelId="{B0A6E0F0-69F6-4927-A014-957DE2A06D29}" type="pres">
      <dgm:prSet presAssocID="{F62F7947-91E3-454B-86D4-FCB3E9B6189D}" presName="background" presStyleLbl="node0" presStyleIdx="2" presStyleCnt="3"/>
      <dgm:spPr/>
    </dgm:pt>
    <dgm:pt modelId="{B71A10DC-0BF5-401C-A143-46085947792E}" type="pres">
      <dgm:prSet presAssocID="{F62F7947-91E3-454B-86D4-FCB3E9B6189D}" presName="text" presStyleLbl="fgAcc0" presStyleIdx="2" presStyleCnt="3">
        <dgm:presLayoutVars>
          <dgm:chPref val="3"/>
        </dgm:presLayoutVars>
      </dgm:prSet>
      <dgm:spPr/>
    </dgm:pt>
    <dgm:pt modelId="{B8C0B24A-5BAB-48CF-BFC1-A920526C192E}" type="pres">
      <dgm:prSet presAssocID="{F62F7947-91E3-454B-86D4-FCB3E9B6189D}" presName="hierChild2" presStyleCnt="0"/>
      <dgm:spPr/>
    </dgm:pt>
  </dgm:ptLst>
  <dgm:cxnLst>
    <dgm:cxn modelId="{AA52A223-DB25-4547-8299-7A6943156F97}" srcId="{9F94D922-3B21-4E25-A6C5-910F93D4D088}" destId="{7326AC50-69DA-4EDC-A662-40FDC8500BF5}" srcOrd="1" destOrd="0" parTransId="{9534831B-43D8-4336-B8B3-581926204E8C}" sibTransId="{B809CB9C-F620-42ED-87D9-187954FD4710}"/>
    <dgm:cxn modelId="{3DCD9A5F-3F72-4685-AF4A-EC7C7EEAC7D5}" type="presOf" srcId="{ED1B4060-0B9C-40F8-975C-AD0CE1A5EB3B}" destId="{1B379C2A-756A-41FF-BADF-B2F2365C4E1E}" srcOrd="0" destOrd="0" presId="urn:microsoft.com/office/officeart/2005/8/layout/hierarchy1"/>
    <dgm:cxn modelId="{4E938E43-572B-47AE-8ADC-DCDE3740C424}" srcId="{9F94D922-3B21-4E25-A6C5-910F93D4D088}" destId="{ED1B4060-0B9C-40F8-975C-AD0CE1A5EB3B}" srcOrd="0" destOrd="0" parTransId="{4BE67EAB-14F5-4844-A37D-29F52B98F0CD}" sibTransId="{B78F7D8A-A157-4F6B-9D14-24EC3703066E}"/>
    <dgm:cxn modelId="{DC06F378-4B25-4BAC-88F1-38A8074CE4AC}" srcId="{9F94D922-3B21-4E25-A6C5-910F93D4D088}" destId="{F62F7947-91E3-454B-86D4-FCB3E9B6189D}" srcOrd="2" destOrd="0" parTransId="{76F38FB4-42C2-487B-B9F9-B50EF9E8B928}" sibTransId="{F7587A22-6B20-43ED-BFF1-BBDAFB8963FD}"/>
    <dgm:cxn modelId="{8AB21F9C-3F13-4886-8AB5-826DD6FFD019}" type="presOf" srcId="{7326AC50-69DA-4EDC-A662-40FDC8500BF5}" destId="{EA59A9FE-8383-4ECD-9422-85FCFED1F165}" srcOrd="0" destOrd="0" presId="urn:microsoft.com/office/officeart/2005/8/layout/hierarchy1"/>
    <dgm:cxn modelId="{CD5F59B2-CA77-4C9D-9591-5205B056134B}" type="presOf" srcId="{9F94D922-3B21-4E25-A6C5-910F93D4D088}" destId="{F881E616-2C00-4A07-BD7D-F2B0792648E2}" srcOrd="0" destOrd="0" presId="urn:microsoft.com/office/officeart/2005/8/layout/hierarchy1"/>
    <dgm:cxn modelId="{B097A2C6-DE0D-40C3-9BFC-DF50527067B5}" type="presOf" srcId="{F62F7947-91E3-454B-86D4-FCB3E9B6189D}" destId="{B71A10DC-0BF5-401C-A143-46085947792E}" srcOrd="0" destOrd="0" presId="urn:microsoft.com/office/officeart/2005/8/layout/hierarchy1"/>
    <dgm:cxn modelId="{E2E1A3A4-627D-4266-A630-EAE4CE7330DB}" type="presParOf" srcId="{F881E616-2C00-4A07-BD7D-F2B0792648E2}" destId="{F9C0EE6A-B803-49CF-96C1-0BEB5BE9E85E}" srcOrd="0" destOrd="0" presId="urn:microsoft.com/office/officeart/2005/8/layout/hierarchy1"/>
    <dgm:cxn modelId="{02AEF219-4C97-4D5A-ACE3-4EA9E555D021}" type="presParOf" srcId="{F9C0EE6A-B803-49CF-96C1-0BEB5BE9E85E}" destId="{9D946EB3-EDC0-426F-B476-8A56488083B2}" srcOrd="0" destOrd="0" presId="urn:microsoft.com/office/officeart/2005/8/layout/hierarchy1"/>
    <dgm:cxn modelId="{AD22185B-0B4C-4957-8131-789F98D3E0DB}" type="presParOf" srcId="{9D946EB3-EDC0-426F-B476-8A56488083B2}" destId="{E7717DBA-F8BC-4EB1-92F7-5D9F8694D415}" srcOrd="0" destOrd="0" presId="urn:microsoft.com/office/officeart/2005/8/layout/hierarchy1"/>
    <dgm:cxn modelId="{7DD90946-83FF-47B0-AE81-47BB072C91BA}" type="presParOf" srcId="{9D946EB3-EDC0-426F-B476-8A56488083B2}" destId="{1B379C2A-756A-41FF-BADF-B2F2365C4E1E}" srcOrd="1" destOrd="0" presId="urn:microsoft.com/office/officeart/2005/8/layout/hierarchy1"/>
    <dgm:cxn modelId="{83F2D594-9431-4F22-B871-C2F439DE2DB0}" type="presParOf" srcId="{F9C0EE6A-B803-49CF-96C1-0BEB5BE9E85E}" destId="{00234630-5ED7-49AE-A026-4A8BDE726C5E}" srcOrd="1" destOrd="0" presId="urn:microsoft.com/office/officeart/2005/8/layout/hierarchy1"/>
    <dgm:cxn modelId="{09351053-98DB-436D-A8DA-F3C7FA29B17E}" type="presParOf" srcId="{F881E616-2C00-4A07-BD7D-F2B0792648E2}" destId="{C4918F27-63CF-40E3-8DAF-C03C3B7570CE}" srcOrd="1" destOrd="0" presId="urn:microsoft.com/office/officeart/2005/8/layout/hierarchy1"/>
    <dgm:cxn modelId="{FB93720A-40A5-4339-8F13-0C755C1FA427}" type="presParOf" srcId="{C4918F27-63CF-40E3-8DAF-C03C3B7570CE}" destId="{4C0BB8F1-6181-47B8-AB86-0BE5E505EDDF}" srcOrd="0" destOrd="0" presId="urn:microsoft.com/office/officeart/2005/8/layout/hierarchy1"/>
    <dgm:cxn modelId="{8DC440DB-F887-474C-8F74-0E24C1209A93}" type="presParOf" srcId="{4C0BB8F1-6181-47B8-AB86-0BE5E505EDDF}" destId="{D77F8200-9194-415A-B58E-05AD7FBD8967}" srcOrd="0" destOrd="0" presId="urn:microsoft.com/office/officeart/2005/8/layout/hierarchy1"/>
    <dgm:cxn modelId="{FADF7155-DC5B-4826-8D68-4277B818F44D}" type="presParOf" srcId="{4C0BB8F1-6181-47B8-AB86-0BE5E505EDDF}" destId="{EA59A9FE-8383-4ECD-9422-85FCFED1F165}" srcOrd="1" destOrd="0" presId="urn:microsoft.com/office/officeart/2005/8/layout/hierarchy1"/>
    <dgm:cxn modelId="{CE63CF5A-746A-4A33-A16D-955731427E9E}" type="presParOf" srcId="{C4918F27-63CF-40E3-8DAF-C03C3B7570CE}" destId="{204DA2B8-1E6F-484C-991C-CB2800DC77BB}" srcOrd="1" destOrd="0" presId="urn:microsoft.com/office/officeart/2005/8/layout/hierarchy1"/>
    <dgm:cxn modelId="{D9D7A849-3C49-42E8-877C-AADF8AE262D1}" type="presParOf" srcId="{F881E616-2C00-4A07-BD7D-F2B0792648E2}" destId="{C234079F-4359-476C-B5CD-59E859AEAF1A}" srcOrd="2" destOrd="0" presId="urn:microsoft.com/office/officeart/2005/8/layout/hierarchy1"/>
    <dgm:cxn modelId="{F6144436-E80B-429C-8B70-ACE2F9255CB8}" type="presParOf" srcId="{C234079F-4359-476C-B5CD-59E859AEAF1A}" destId="{9D1E10A9-87C5-4AB3-A6EA-194C9B812B47}" srcOrd="0" destOrd="0" presId="urn:microsoft.com/office/officeart/2005/8/layout/hierarchy1"/>
    <dgm:cxn modelId="{25B3126A-90DC-4DF0-86AF-52017D0EF17C}" type="presParOf" srcId="{9D1E10A9-87C5-4AB3-A6EA-194C9B812B47}" destId="{B0A6E0F0-69F6-4927-A014-957DE2A06D29}" srcOrd="0" destOrd="0" presId="urn:microsoft.com/office/officeart/2005/8/layout/hierarchy1"/>
    <dgm:cxn modelId="{22B65639-2FAC-4181-9C96-AAE45DB91A99}" type="presParOf" srcId="{9D1E10A9-87C5-4AB3-A6EA-194C9B812B47}" destId="{B71A10DC-0BF5-401C-A143-46085947792E}" srcOrd="1" destOrd="0" presId="urn:microsoft.com/office/officeart/2005/8/layout/hierarchy1"/>
    <dgm:cxn modelId="{A139848C-36B3-4C3B-8360-6E856857FB78}" type="presParOf" srcId="{C234079F-4359-476C-B5CD-59E859AEAF1A}" destId="{B8C0B24A-5BAB-48CF-BFC1-A920526C192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D8BA42-2461-44F6-9C61-CA975E26D29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2C29CF6-7103-495C-8BCC-45FB6306A3C6}">
      <dgm:prSet/>
      <dgm:spPr/>
      <dgm:t>
        <a:bodyPr/>
        <a:lstStyle/>
        <a:p>
          <a:pPr>
            <a:lnSpc>
              <a:spcPct val="100000"/>
            </a:lnSpc>
          </a:pPr>
          <a:r>
            <a:rPr lang="en-US"/>
            <a:t>What is the breakdown of the distribution of elements that contribute to total CO₂ emissions from food production?</a:t>
          </a:r>
        </a:p>
      </dgm:t>
    </dgm:pt>
    <dgm:pt modelId="{6E9CE5D3-43B0-4A9A-A880-1ED8250E76D9}" type="parTrans" cxnId="{CB234BC2-CA5C-407A-BFB7-D3440A81260E}">
      <dgm:prSet/>
      <dgm:spPr/>
      <dgm:t>
        <a:bodyPr/>
        <a:lstStyle/>
        <a:p>
          <a:endParaRPr lang="en-US"/>
        </a:p>
      </dgm:t>
    </dgm:pt>
    <dgm:pt modelId="{234B2813-5C49-4E6B-AAF5-B62176F854EF}" type="sibTrans" cxnId="{CB234BC2-CA5C-407A-BFB7-D3440A81260E}">
      <dgm:prSet/>
      <dgm:spPr/>
      <dgm:t>
        <a:bodyPr/>
        <a:lstStyle/>
        <a:p>
          <a:pPr>
            <a:lnSpc>
              <a:spcPct val="100000"/>
            </a:lnSpc>
          </a:pPr>
          <a:endParaRPr lang="en-US"/>
        </a:p>
      </dgm:t>
    </dgm:pt>
    <dgm:pt modelId="{0087C671-0A45-4C88-BDEA-387F5011CF2D}">
      <dgm:prSet/>
      <dgm:spPr/>
      <dgm:t>
        <a:bodyPr/>
        <a:lstStyle/>
        <a:p>
          <a:pPr>
            <a:lnSpc>
              <a:spcPct val="100000"/>
            </a:lnSpc>
          </a:pPr>
          <a:r>
            <a:rPr lang="en-US"/>
            <a:t>What are the 8 foods with the highest total CO₂ emissions in terms of food production?</a:t>
          </a:r>
        </a:p>
      </dgm:t>
    </dgm:pt>
    <dgm:pt modelId="{9EF67E96-6610-4185-A714-D59F8C709283}" type="parTrans" cxnId="{D13AD6BA-B32D-4C62-BFB5-E943A2557761}">
      <dgm:prSet/>
      <dgm:spPr/>
      <dgm:t>
        <a:bodyPr/>
        <a:lstStyle/>
        <a:p>
          <a:endParaRPr lang="en-US"/>
        </a:p>
      </dgm:t>
    </dgm:pt>
    <dgm:pt modelId="{07D29B08-F5A4-4685-BE9D-870C65999715}" type="sibTrans" cxnId="{D13AD6BA-B32D-4C62-BFB5-E943A2557761}">
      <dgm:prSet/>
      <dgm:spPr/>
      <dgm:t>
        <a:bodyPr/>
        <a:lstStyle/>
        <a:p>
          <a:pPr>
            <a:lnSpc>
              <a:spcPct val="100000"/>
            </a:lnSpc>
          </a:pPr>
          <a:endParaRPr lang="en-US"/>
        </a:p>
      </dgm:t>
    </dgm:pt>
    <dgm:pt modelId="{2B9AEA42-E8B6-401F-A1AC-58E174FE58FE}">
      <dgm:prSet/>
      <dgm:spPr/>
      <dgm:t>
        <a:bodyPr/>
        <a:lstStyle/>
        <a:p>
          <a:pPr>
            <a:lnSpc>
              <a:spcPct val="100000"/>
            </a:lnSpc>
          </a:pPr>
          <a:r>
            <a:rPr lang="en-US"/>
            <a:t>Could you share the top 8 food items that have the highest total CO₂ emissions when considering all production steps</a:t>
          </a:r>
        </a:p>
      </dgm:t>
    </dgm:pt>
    <dgm:pt modelId="{DE679DBC-1FD4-4EA3-85C9-6664C59EB904}" type="parTrans" cxnId="{97FD43AC-BC0D-4B14-B5D5-92107C5E63FE}">
      <dgm:prSet/>
      <dgm:spPr/>
      <dgm:t>
        <a:bodyPr/>
        <a:lstStyle/>
        <a:p>
          <a:endParaRPr lang="en-US"/>
        </a:p>
      </dgm:t>
    </dgm:pt>
    <dgm:pt modelId="{CE85F823-7695-4D74-9AA8-1C1C95F4BFDB}" type="sibTrans" cxnId="{97FD43AC-BC0D-4B14-B5D5-92107C5E63FE}">
      <dgm:prSet/>
      <dgm:spPr/>
      <dgm:t>
        <a:bodyPr/>
        <a:lstStyle/>
        <a:p>
          <a:pPr>
            <a:lnSpc>
              <a:spcPct val="100000"/>
            </a:lnSpc>
          </a:pPr>
          <a:endParaRPr lang="en-US"/>
        </a:p>
      </dgm:t>
    </dgm:pt>
    <dgm:pt modelId="{0C077D27-1EBA-4210-BF51-F204C348AAE5}">
      <dgm:prSet/>
      <dgm:spPr/>
      <dgm:t>
        <a:bodyPr/>
        <a:lstStyle/>
        <a:p>
          <a:pPr>
            <a:lnSpc>
              <a:spcPct val="100000"/>
            </a:lnSpc>
          </a:pPr>
          <a:r>
            <a:rPr lang="en-US"/>
            <a:t>Which 10 food items have the highest land usage when it comes to food production?</a:t>
          </a:r>
        </a:p>
      </dgm:t>
    </dgm:pt>
    <dgm:pt modelId="{06CA985F-DA94-4143-9729-01DBCD327B70}" type="parTrans" cxnId="{41F25711-7C0A-4EAD-A487-DF8CD0B6CA70}">
      <dgm:prSet/>
      <dgm:spPr/>
      <dgm:t>
        <a:bodyPr/>
        <a:lstStyle/>
        <a:p>
          <a:endParaRPr lang="en-US"/>
        </a:p>
      </dgm:t>
    </dgm:pt>
    <dgm:pt modelId="{016DD680-0A89-47BA-93B2-DE7425ED72F5}" type="sibTrans" cxnId="{41F25711-7C0A-4EAD-A487-DF8CD0B6CA70}">
      <dgm:prSet/>
      <dgm:spPr/>
      <dgm:t>
        <a:bodyPr/>
        <a:lstStyle/>
        <a:p>
          <a:endParaRPr lang="en-US"/>
        </a:p>
      </dgm:t>
    </dgm:pt>
    <dgm:pt modelId="{A69AFF62-87FC-48B0-BFBA-C1E817B62A6B}" type="pres">
      <dgm:prSet presAssocID="{ADD8BA42-2461-44F6-9C61-CA975E26D291}" presName="root" presStyleCnt="0">
        <dgm:presLayoutVars>
          <dgm:dir/>
          <dgm:resizeHandles val="exact"/>
        </dgm:presLayoutVars>
      </dgm:prSet>
      <dgm:spPr/>
    </dgm:pt>
    <dgm:pt modelId="{0C8E4B0C-4161-441F-9118-E9A47C1B6AB1}" type="pres">
      <dgm:prSet presAssocID="{ADD8BA42-2461-44F6-9C61-CA975E26D291}" presName="container" presStyleCnt="0">
        <dgm:presLayoutVars>
          <dgm:dir/>
          <dgm:resizeHandles val="exact"/>
        </dgm:presLayoutVars>
      </dgm:prSet>
      <dgm:spPr/>
    </dgm:pt>
    <dgm:pt modelId="{D16862CF-39AC-4791-84AF-26B862038518}" type="pres">
      <dgm:prSet presAssocID="{02C29CF6-7103-495C-8BCC-45FB6306A3C6}" presName="compNode" presStyleCnt="0"/>
      <dgm:spPr/>
    </dgm:pt>
    <dgm:pt modelId="{DC094E96-3C7C-491E-8BD5-7BA26359C197}" type="pres">
      <dgm:prSet presAssocID="{02C29CF6-7103-495C-8BCC-45FB6306A3C6}" presName="iconBgRect" presStyleLbl="bgShp" presStyleIdx="0" presStyleCnt="4"/>
      <dgm:spPr/>
    </dgm:pt>
    <dgm:pt modelId="{CC9D0D6D-20D6-451D-931E-87CFEF5AC00B}" type="pres">
      <dgm:prSet presAssocID="{02C29CF6-7103-495C-8BCC-45FB6306A3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uck"/>
        </a:ext>
      </dgm:extLst>
    </dgm:pt>
    <dgm:pt modelId="{5BD22573-9042-4980-A7C4-AB829A83AF8D}" type="pres">
      <dgm:prSet presAssocID="{02C29CF6-7103-495C-8BCC-45FB6306A3C6}" presName="spaceRect" presStyleCnt="0"/>
      <dgm:spPr/>
    </dgm:pt>
    <dgm:pt modelId="{126D2286-EBDA-44F0-960B-49375A106E31}" type="pres">
      <dgm:prSet presAssocID="{02C29CF6-7103-495C-8BCC-45FB6306A3C6}" presName="textRect" presStyleLbl="revTx" presStyleIdx="0" presStyleCnt="4">
        <dgm:presLayoutVars>
          <dgm:chMax val="1"/>
          <dgm:chPref val="1"/>
        </dgm:presLayoutVars>
      </dgm:prSet>
      <dgm:spPr/>
    </dgm:pt>
    <dgm:pt modelId="{DF8363F9-DF35-4951-A83F-E6A442F0FF8E}" type="pres">
      <dgm:prSet presAssocID="{234B2813-5C49-4E6B-AAF5-B62176F854EF}" presName="sibTrans" presStyleLbl="sibTrans2D1" presStyleIdx="0" presStyleCnt="0"/>
      <dgm:spPr/>
    </dgm:pt>
    <dgm:pt modelId="{7D1DDBF2-8D34-46E6-BFE8-13D159994CD9}" type="pres">
      <dgm:prSet presAssocID="{0087C671-0A45-4C88-BDEA-387F5011CF2D}" presName="compNode" presStyleCnt="0"/>
      <dgm:spPr/>
    </dgm:pt>
    <dgm:pt modelId="{8B62FC2A-A6D8-4AD6-8824-50767BD9B92A}" type="pres">
      <dgm:prSet presAssocID="{0087C671-0A45-4C88-BDEA-387F5011CF2D}" presName="iconBgRect" presStyleLbl="bgShp" presStyleIdx="1" presStyleCnt="4"/>
      <dgm:spPr/>
    </dgm:pt>
    <dgm:pt modelId="{B0523FEA-4A80-4426-90AC-23AA6F2CAB1E}" type="pres">
      <dgm:prSet presAssocID="{0087C671-0A45-4C88-BDEA-387F5011CF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entoBox"/>
        </a:ext>
      </dgm:extLst>
    </dgm:pt>
    <dgm:pt modelId="{416E031A-059F-42F3-B39E-5F3B5B17EE5A}" type="pres">
      <dgm:prSet presAssocID="{0087C671-0A45-4C88-BDEA-387F5011CF2D}" presName="spaceRect" presStyleCnt="0"/>
      <dgm:spPr/>
    </dgm:pt>
    <dgm:pt modelId="{E6A54272-406B-43A9-9A0C-C36BAB52C1F4}" type="pres">
      <dgm:prSet presAssocID="{0087C671-0A45-4C88-BDEA-387F5011CF2D}" presName="textRect" presStyleLbl="revTx" presStyleIdx="1" presStyleCnt="4">
        <dgm:presLayoutVars>
          <dgm:chMax val="1"/>
          <dgm:chPref val="1"/>
        </dgm:presLayoutVars>
      </dgm:prSet>
      <dgm:spPr/>
    </dgm:pt>
    <dgm:pt modelId="{BF06F2BA-5E94-4C54-9ECC-A46CC7F27531}" type="pres">
      <dgm:prSet presAssocID="{07D29B08-F5A4-4685-BE9D-870C65999715}" presName="sibTrans" presStyleLbl="sibTrans2D1" presStyleIdx="0" presStyleCnt="0"/>
      <dgm:spPr/>
    </dgm:pt>
    <dgm:pt modelId="{0F23BABE-C928-49C1-BCD8-43586EB9B6F3}" type="pres">
      <dgm:prSet presAssocID="{2B9AEA42-E8B6-401F-A1AC-58E174FE58FE}" presName="compNode" presStyleCnt="0"/>
      <dgm:spPr/>
    </dgm:pt>
    <dgm:pt modelId="{44B2633D-074F-47DF-9CE4-9BAC358471DD}" type="pres">
      <dgm:prSet presAssocID="{2B9AEA42-E8B6-401F-A1AC-58E174FE58FE}" presName="iconBgRect" presStyleLbl="bgShp" presStyleIdx="2" presStyleCnt="4"/>
      <dgm:spPr/>
    </dgm:pt>
    <dgm:pt modelId="{68FDD000-DF3C-4D2C-B8FE-B5CD39F1BD8C}" type="pres">
      <dgm:prSet presAssocID="{2B9AEA42-E8B6-401F-A1AC-58E174FE58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apes"/>
        </a:ext>
      </dgm:extLst>
    </dgm:pt>
    <dgm:pt modelId="{875B6280-C468-4C33-8469-4A280731FCCF}" type="pres">
      <dgm:prSet presAssocID="{2B9AEA42-E8B6-401F-A1AC-58E174FE58FE}" presName="spaceRect" presStyleCnt="0"/>
      <dgm:spPr/>
    </dgm:pt>
    <dgm:pt modelId="{C8623748-15CC-4C14-83CF-1D0E1BFFF8A6}" type="pres">
      <dgm:prSet presAssocID="{2B9AEA42-E8B6-401F-A1AC-58E174FE58FE}" presName="textRect" presStyleLbl="revTx" presStyleIdx="2" presStyleCnt="4">
        <dgm:presLayoutVars>
          <dgm:chMax val="1"/>
          <dgm:chPref val="1"/>
        </dgm:presLayoutVars>
      </dgm:prSet>
      <dgm:spPr/>
    </dgm:pt>
    <dgm:pt modelId="{92968455-E3A1-4B80-861C-DB01F05B08EE}" type="pres">
      <dgm:prSet presAssocID="{CE85F823-7695-4D74-9AA8-1C1C95F4BFDB}" presName="sibTrans" presStyleLbl="sibTrans2D1" presStyleIdx="0" presStyleCnt="0"/>
      <dgm:spPr/>
    </dgm:pt>
    <dgm:pt modelId="{CB163484-CC96-4868-8E8E-E21D0EE0690F}" type="pres">
      <dgm:prSet presAssocID="{0C077D27-1EBA-4210-BF51-F204C348AAE5}" presName="compNode" presStyleCnt="0"/>
      <dgm:spPr/>
    </dgm:pt>
    <dgm:pt modelId="{F30DDFFE-1A94-442D-9FD1-9B44C066B763}" type="pres">
      <dgm:prSet presAssocID="{0C077D27-1EBA-4210-BF51-F204C348AAE5}" presName="iconBgRect" presStyleLbl="bgShp" presStyleIdx="3" presStyleCnt="4"/>
      <dgm:spPr/>
    </dgm:pt>
    <dgm:pt modelId="{B3351BB4-75A0-4493-8614-2DDFBBEB18AF}" type="pres">
      <dgm:prSet presAssocID="{0C077D27-1EBA-4210-BF51-F204C348AA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w"/>
        </a:ext>
      </dgm:extLst>
    </dgm:pt>
    <dgm:pt modelId="{2456E2DA-0B91-489D-B3CD-F4A44C47AB43}" type="pres">
      <dgm:prSet presAssocID="{0C077D27-1EBA-4210-BF51-F204C348AAE5}" presName="spaceRect" presStyleCnt="0"/>
      <dgm:spPr/>
    </dgm:pt>
    <dgm:pt modelId="{B9F1BAA6-5A62-4C03-8680-A888F83D8D43}" type="pres">
      <dgm:prSet presAssocID="{0C077D27-1EBA-4210-BF51-F204C348AAE5}" presName="textRect" presStyleLbl="revTx" presStyleIdx="3" presStyleCnt="4">
        <dgm:presLayoutVars>
          <dgm:chMax val="1"/>
          <dgm:chPref val="1"/>
        </dgm:presLayoutVars>
      </dgm:prSet>
      <dgm:spPr/>
    </dgm:pt>
  </dgm:ptLst>
  <dgm:cxnLst>
    <dgm:cxn modelId="{41F25711-7C0A-4EAD-A487-DF8CD0B6CA70}" srcId="{ADD8BA42-2461-44F6-9C61-CA975E26D291}" destId="{0C077D27-1EBA-4210-BF51-F204C348AAE5}" srcOrd="3" destOrd="0" parTransId="{06CA985F-DA94-4143-9729-01DBCD327B70}" sibTransId="{016DD680-0A89-47BA-93B2-DE7425ED72F5}"/>
    <dgm:cxn modelId="{9A71311E-CA9C-46F3-B757-ADC5DA9E2725}" type="presOf" srcId="{2B9AEA42-E8B6-401F-A1AC-58E174FE58FE}" destId="{C8623748-15CC-4C14-83CF-1D0E1BFFF8A6}" srcOrd="0" destOrd="0" presId="urn:microsoft.com/office/officeart/2018/2/layout/IconCircleList"/>
    <dgm:cxn modelId="{B4A00F22-EEAB-4B96-BB7A-EAE9154C0890}" type="presOf" srcId="{ADD8BA42-2461-44F6-9C61-CA975E26D291}" destId="{A69AFF62-87FC-48B0-BFBA-C1E817B62A6B}" srcOrd="0" destOrd="0" presId="urn:microsoft.com/office/officeart/2018/2/layout/IconCircleList"/>
    <dgm:cxn modelId="{F8902C2D-4FD7-4FB3-9D03-D1633EFA3800}" type="presOf" srcId="{0C077D27-1EBA-4210-BF51-F204C348AAE5}" destId="{B9F1BAA6-5A62-4C03-8680-A888F83D8D43}" srcOrd="0" destOrd="0" presId="urn:microsoft.com/office/officeart/2018/2/layout/IconCircleList"/>
    <dgm:cxn modelId="{25C8ED35-EAE3-4567-8FBA-DACB14908992}" type="presOf" srcId="{CE85F823-7695-4D74-9AA8-1C1C95F4BFDB}" destId="{92968455-E3A1-4B80-861C-DB01F05B08EE}" srcOrd="0" destOrd="0" presId="urn:microsoft.com/office/officeart/2018/2/layout/IconCircleList"/>
    <dgm:cxn modelId="{8EF8675C-0461-42EC-88D0-E68F7EA0297A}" type="presOf" srcId="{07D29B08-F5A4-4685-BE9D-870C65999715}" destId="{BF06F2BA-5E94-4C54-9ECC-A46CC7F27531}" srcOrd="0" destOrd="0" presId="urn:microsoft.com/office/officeart/2018/2/layout/IconCircleList"/>
    <dgm:cxn modelId="{43481998-A94A-4B44-A48F-0F507C690573}" type="presOf" srcId="{234B2813-5C49-4E6B-AAF5-B62176F854EF}" destId="{DF8363F9-DF35-4951-A83F-E6A442F0FF8E}" srcOrd="0" destOrd="0" presId="urn:microsoft.com/office/officeart/2018/2/layout/IconCircleList"/>
    <dgm:cxn modelId="{97FD43AC-BC0D-4B14-B5D5-92107C5E63FE}" srcId="{ADD8BA42-2461-44F6-9C61-CA975E26D291}" destId="{2B9AEA42-E8B6-401F-A1AC-58E174FE58FE}" srcOrd="2" destOrd="0" parTransId="{DE679DBC-1FD4-4EA3-85C9-6664C59EB904}" sibTransId="{CE85F823-7695-4D74-9AA8-1C1C95F4BFDB}"/>
    <dgm:cxn modelId="{D13AD6BA-B32D-4C62-BFB5-E943A2557761}" srcId="{ADD8BA42-2461-44F6-9C61-CA975E26D291}" destId="{0087C671-0A45-4C88-BDEA-387F5011CF2D}" srcOrd="1" destOrd="0" parTransId="{9EF67E96-6610-4185-A714-D59F8C709283}" sibTransId="{07D29B08-F5A4-4685-BE9D-870C65999715}"/>
    <dgm:cxn modelId="{CB234BC2-CA5C-407A-BFB7-D3440A81260E}" srcId="{ADD8BA42-2461-44F6-9C61-CA975E26D291}" destId="{02C29CF6-7103-495C-8BCC-45FB6306A3C6}" srcOrd="0" destOrd="0" parTransId="{6E9CE5D3-43B0-4A9A-A880-1ED8250E76D9}" sibTransId="{234B2813-5C49-4E6B-AAF5-B62176F854EF}"/>
    <dgm:cxn modelId="{4B5F2AD8-40D2-4E4A-A3B8-656E311588AC}" type="presOf" srcId="{02C29CF6-7103-495C-8BCC-45FB6306A3C6}" destId="{126D2286-EBDA-44F0-960B-49375A106E31}" srcOrd="0" destOrd="0" presId="urn:microsoft.com/office/officeart/2018/2/layout/IconCircleList"/>
    <dgm:cxn modelId="{E3E433FE-BA34-426D-9BC7-16ED7938D51D}" type="presOf" srcId="{0087C671-0A45-4C88-BDEA-387F5011CF2D}" destId="{E6A54272-406B-43A9-9A0C-C36BAB52C1F4}" srcOrd="0" destOrd="0" presId="urn:microsoft.com/office/officeart/2018/2/layout/IconCircleList"/>
    <dgm:cxn modelId="{53E28AEC-3F26-4CAD-959F-8AD8A5BBBA55}" type="presParOf" srcId="{A69AFF62-87FC-48B0-BFBA-C1E817B62A6B}" destId="{0C8E4B0C-4161-441F-9118-E9A47C1B6AB1}" srcOrd="0" destOrd="0" presId="urn:microsoft.com/office/officeart/2018/2/layout/IconCircleList"/>
    <dgm:cxn modelId="{3C8CBAF8-D94D-4620-A885-65B741AEDD3E}" type="presParOf" srcId="{0C8E4B0C-4161-441F-9118-E9A47C1B6AB1}" destId="{D16862CF-39AC-4791-84AF-26B862038518}" srcOrd="0" destOrd="0" presId="urn:microsoft.com/office/officeart/2018/2/layout/IconCircleList"/>
    <dgm:cxn modelId="{D1954E52-B099-46B4-B145-94ADC5C1F913}" type="presParOf" srcId="{D16862CF-39AC-4791-84AF-26B862038518}" destId="{DC094E96-3C7C-491E-8BD5-7BA26359C197}" srcOrd="0" destOrd="0" presId="urn:microsoft.com/office/officeart/2018/2/layout/IconCircleList"/>
    <dgm:cxn modelId="{9B34B75C-0C8D-472F-8ED6-395AA6AB4130}" type="presParOf" srcId="{D16862CF-39AC-4791-84AF-26B862038518}" destId="{CC9D0D6D-20D6-451D-931E-87CFEF5AC00B}" srcOrd="1" destOrd="0" presId="urn:microsoft.com/office/officeart/2018/2/layout/IconCircleList"/>
    <dgm:cxn modelId="{4C9FED99-8D55-40B6-988B-057943EEB5EA}" type="presParOf" srcId="{D16862CF-39AC-4791-84AF-26B862038518}" destId="{5BD22573-9042-4980-A7C4-AB829A83AF8D}" srcOrd="2" destOrd="0" presId="urn:microsoft.com/office/officeart/2018/2/layout/IconCircleList"/>
    <dgm:cxn modelId="{8C21D128-1FA2-4E3B-AF23-A40C9A542B73}" type="presParOf" srcId="{D16862CF-39AC-4791-84AF-26B862038518}" destId="{126D2286-EBDA-44F0-960B-49375A106E31}" srcOrd="3" destOrd="0" presId="urn:microsoft.com/office/officeart/2018/2/layout/IconCircleList"/>
    <dgm:cxn modelId="{34505D34-13C2-464B-836A-99241025675D}" type="presParOf" srcId="{0C8E4B0C-4161-441F-9118-E9A47C1B6AB1}" destId="{DF8363F9-DF35-4951-A83F-E6A442F0FF8E}" srcOrd="1" destOrd="0" presId="urn:microsoft.com/office/officeart/2018/2/layout/IconCircleList"/>
    <dgm:cxn modelId="{C5143ED3-553E-4323-90EC-4E8AABC8BC64}" type="presParOf" srcId="{0C8E4B0C-4161-441F-9118-E9A47C1B6AB1}" destId="{7D1DDBF2-8D34-46E6-BFE8-13D159994CD9}" srcOrd="2" destOrd="0" presId="urn:microsoft.com/office/officeart/2018/2/layout/IconCircleList"/>
    <dgm:cxn modelId="{2C2FA3FF-C405-4E6E-9A5B-C8132ACDF8D9}" type="presParOf" srcId="{7D1DDBF2-8D34-46E6-BFE8-13D159994CD9}" destId="{8B62FC2A-A6D8-4AD6-8824-50767BD9B92A}" srcOrd="0" destOrd="0" presId="urn:microsoft.com/office/officeart/2018/2/layout/IconCircleList"/>
    <dgm:cxn modelId="{4D7C0538-F713-48BD-BF3C-9FBAEFF418C0}" type="presParOf" srcId="{7D1DDBF2-8D34-46E6-BFE8-13D159994CD9}" destId="{B0523FEA-4A80-4426-90AC-23AA6F2CAB1E}" srcOrd="1" destOrd="0" presId="urn:microsoft.com/office/officeart/2018/2/layout/IconCircleList"/>
    <dgm:cxn modelId="{00322028-D577-4AE2-A857-7E48C8A9D42E}" type="presParOf" srcId="{7D1DDBF2-8D34-46E6-BFE8-13D159994CD9}" destId="{416E031A-059F-42F3-B39E-5F3B5B17EE5A}" srcOrd="2" destOrd="0" presId="urn:microsoft.com/office/officeart/2018/2/layout/IconCircleList"/>
    <dgm:cxn modelId="{81C1EE66-BE60-4ADA-B169-5DD62DE487FE}" type="presParOf" srcId="{7D1DDBF2-8D34-46E6-BFE8-13D159994CD9}" destId="{E6A54272-406B-43A9-9A0C-C36BAB52C1F4}" srcOrd="3" destOrd="0" presId="urn:microsoft.com/office/officeart/2018/2/layout/IconCircleList"/>
    <dgm:cxn modelId="{6CA29F26-D93F-4EAA-960E-62EDCC7BDC0B}" type="presParOf" srcId="{0C8E4B0C-4161-441F-9118-E9A47C1B6AB1}" destId="{BF06F2BA-5E94-4C54-9ECC-A46CC7F27531}" srcOrd="3" destOrd="0" presId="urn:microsoft.com/office/officeart/2018/2/layout/IconCircleList"/>
    <dgm:cxn modelId="{8ABD3750-5282-4CDF-B44F-12236BCEAE1C}" type="presParOf" srcId="{0C8E4B0C-4161-441F-9118-E9A47C1B6AB1}" destId="{0F23BABE-C928-49C1-BCD8-43586EB9B6F3}" srcOrd="4" destOrd="0" presId="urn:microsoft.com/office/officeart/2018/2/layout/IconCircleList"/>
    <dgm:cxn modelId="{1E6F1AE5-F106-4373-B3AD-D67561F4BA9C}" type="presParOf" srcId="{0F23BABE-C928-49C1-BCD8-43586EB9B6F3}" destId="{44B2633D-074F-47DF-9CE4-9BAC358471DD}" srcOrd="0" destOrd="0" presId="urn:microsoft.com/office/officeart/2018/2/layout/IconCircleList"/>
    <dgm:cxn modelId="{11D3EF00-5A8E-4709-A0C0-02FC2489BFBA}" type="presParOf" srcId="{0F23BABE-C928-49C1-BCD8-43586EB9B6F3}" destId="{68FDD000-DF3C-4D2C-B8FE-B5CD39F1BD8C}" srcOrd="1" destOrd="0" presId="urn:microsoft.com/office/officeart/2018/2/layout/IconCircleList"/>
    <dgm:cxn modelId="{4D22F43E-F5FF-420D-A4CD-67DCDC6347E1}" type="presParOf" srcId="{0F23BABE-C928-49C1-BCD8-43586EB9B6F3}" destId="{875B6280-C468-4C33-8469-4A280731FCCF}" srcOrd="2" destOrd="0" presId="urn:microsoft.com/office/officeart/2018/2/layout/IconCircleList"/>
    <dgm:cxn modelId="{C3D978DE-481F-41B6-A248-F49F8D3F65BE}" type="presParOf" srcId="{0F23BABE-C928-49C1-BCD8-43586EB9B6F3}" destId="{C8623748-15CC-4C14-83CF-1D0E1BFFF8A6}" srcOrd="3" destOrd="0" presId="urn:microsoft.com/office/officeart/2018/2/layout/IconCircleList"/>
    <dgm:cxn modelId="{D0F93E23-8086-45A5-B3B9-4808CDD3476B}" type="presParOf" srcId="{0C8E4B0C-4161-441F-9118-E9A47C1B6AB1}" destId="{92968455-E3A1-4B80-861C-DB01F05B08EE}" srcOrd="5" destOrd="0" presId="urn:microsoft.com/office/officeart/2018/2/layout/IconCircleList"/>
    <dgm:cxn modelId="{07EB031E-5179-48F6-93DB-5168AFCE2909}" type="presParOf" srcId="{0C8E4B0C-4161-441F-9118-E9A47C1B6AB1}" destId="{CB163484-CC96-4868-8E8E-E21D0EE0690F}" srcOrd="6" destOrd="0" presId="urn:microsoft.com/office/officeart/2018/2/layout/IconCircleList"/>
    <dgm:cxn modelId="{D31DC536-B224-494B-8D2E-F9C000E828D4}" type="presParOf" srcId="{CB163484-CC96-4868-8E8E-E21D0EE0690F}" destId="{F30DDFFE-1A94-442D-9FD1-9B44C066B763}" srcOrd="0" destOrd="0" presId="urn:microsoft.com/office/officeart/2018/2/layout/IconCircleList"/>
    <dgm:cxn modelId="{FD54B7BA-053B-4E47-922F-8E6AB6D13DFF}" type="presParOf" srcId="{CB163484-CC96-4868-8E8E-E21D0EE0690F}" destId="{B3351BB4-75A0-4493-8614-2DDFBBEB18AF}" srcOrd="1" destOrd="0" presId="urn:microsoft.com/office/officeart/2018/2/layout/IconCircleList"/>
    <dgm:cxn modelId="{D4C2EF0F-93EC-4496-AACC-CDF0C488DB26}" type="presParOf" srcId="{CB163484-CC96-4868-8E8E-E21D0EE0690F}" destId="{2456E2DA-0B91-489D-B3CD-F4A44C47AB43}" srcOrd="2" destOrd="0" presId="urn:microsoft.com/office/officeart/2018/2/layout/IconCircleList"/>
    <dgm:cxn modelId="{91342C5C-77C6-4EC3-9DA1-BEEC2214A827}" type="presParOf" srcId="{CB163484-CC96-4868-8E8E-E21D0EE0690F}" destId="{B9F1BAA6-5A62-4C03-8680-A888F83D8D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17DBA-F8BC-4EB1-92F7-5D9F8694D415}">
      <dsp:nvSpPr>
        <dsp:cNvPr id="0" name=""/>
        <dsp:cNvSpPr/>
      </dsp:nvSpPr>
      <dsp:spPr>
        <a:xfrm>
          <a:off x="0"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B379C2A-756A-41FF-BADF-B2F2365C4E1E}">
      <dsp:nvSpPr>
        <dsp:cNvPr id="0" name=""/>
        <dsp:cNvSpPr/>
      </dsp:nvSpPr>
      <dsp:spPr>
        <a:xfrm>
          <a:off x="324990"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What changes have occurred in the production of food and feed over the years, according to the available data?</a:t>
          </a:r>
          <a:endParaRPr lang="en-US" sz="2000" kern="1200"/>
        </a:p>
      </dsp:txBody>
      <dsp:txXfrm>
        <a:off x="379389" y="1910477"/>
        <a:ext cx="2816114" cy="1748521"/>
      </dsp:txXfrm>
    </dsp:sp>
    <dsp:sp modelId="{D77F8200-9194-415A-B58E-05AD7FBD8967}">
      <dsp:nvSpPr>
        <dsp:cNvPr id="0" name=""/>
        <dsp:cNvSpPr/>
      </dsp:nvSpPr>
      <dsp:spPr>
        <a:xfrm>
          <a:off x="3574892"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59A9FE-8383-4ECD-9422-85FCFED1F165}">
      <dsp:nvSpPr>
        <dsp:cNvPr id="0" name=""/>
        <dsp:cNvSpPr/>
      </dsp:nvSpPr>
      <dsp:spPr>
        <a:xfrm>
          <a:off x="3899883"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Which countries have been the biggest contributors to global food and feed production?</a:t>
          </a:r>
          <a:endParaRPr lang="en-US" sz="2000" kern="1200"/>
        </a:p>
      </dsp:txBody>
      <dsp:txXfrm>
        <a:off x="3954282" y="1910477"/>
        <a:ext cx="2816114" cy="1748521"/>
      </dsp:txXfrm>
    </dsp:sp>
    <dsp:sp modelId="{B0A6E0F0-69F6-4927-A014-957DE2A06D29}">
      <dsp:nvSpPr>
        <dsp:cNvPr id="0" name=""/>
        <dsp:cNvSpPr/>
      </dsp:nvSpPr>
      <dsp:spPr>
        <a:xfrm>
          <a:off x="7149785"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71A10DC-0BF5-401C-A143-46085947792E}">
      <dsp:nvSpPr>
        <dsp:cNvPr id="0" name=""/>
        <dsp:cNvSpPr/>
      </dsp:nvSpPr>
      <dsp:spPr>
        <a:xfrm>
          <a:off x="7474775"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What are the most commonly produced food and feed items on a global level, based on the available production data?</a:t>
          </a:r>
          <a:endParaRPr lang="en-US" sz="2000" kern="1200"/>
        </a:p>
      </dsp:txBody>
      <dsp:txXfrm>
        <a:off x="7529174" y="1910477"/>
        <a:ext cx="2816114" cy="1748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4E96-3C7C-491E-8BD5-7BA26359C197}">
      <dsp:nvSpPr>
        <dsp:cNvPr id="0" name=""/>
        <dsp:cNvSpPr/>
      </dsp:nvSpPr>
      <dsp:spPr>
        <a:xfrm>
          <a:off x="29182" y="1002569"/>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D0D6D-20D6-451D-931E-87CFEF5AC00B}">
      <dsp:nvSpPr>
        <dsp:cNvPr id="0" name=""/>
        <dsp:cNvSpPr/>
      </dsp:nvSpPr>
      <dsp:spPr>
        <a:xfrm>
          <a:off x="289872" y="1263260"/>
          <a:ext cx="720002" cy="720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D2286-EBDA-44F0-960B-49375A106E31}">
      <dsp:nvSpPr>
        <dsp:cNvPr id="0" name=""/>
        <dsp:cNvSpPr/>
      </dsp:nvSpPr>
      <dsp:spPr>
        <a:xfrm>
          <a:off x="1536577" y="1002569"/>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What is the breakdown of the distribution of elements that contribute to total CO₂ emissions from food production?</a:t>
          </a:r>
        </a:p>
      </dsp:txBody>
      <dsp:txXfrm>
        <a:off x="1536577" y="1002569"/>
        <a:ext cx="2926120" cy="1241384"/>
      </dsp:txXfrm>
    </dsp:sp>
    <dsp:sp modelId="{8B62FC2A-A6D8-4AD6-8824-50767BD9B92A}">
      <dsp:nvSpPr>
        <dsp:cNvPr id="0" name=""/>
        <dsp:cNvSpPr/>
      </dsp:nvSpPr>
      <dsp:spPr>
        <a:xfrm>
          <a:off x="4972551" y="1002569"/>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23FEA-4A80-4426-90AC-23AA6F2CAB1E}">
      <dsp:nvSpPr>
        <dsp:cNvPr id="0" name=""/>
        <dsp:cNvSpPr/>
      </dsp:nvSpPr>
      <dsp:spPr>
        <a:xfrm>
          <a:off x="5233242" y="1263260"/>
          <a:ext cx="720002" cy="720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A54272-406B-43A9-9A0C-C36BAB52C1F4}">
      <dsp:nvSpPr>
        <dsp:cNvPr id="0" name=""/>
        <dsp:cNvSpPr/>
      </dsp:nvSpPr>
      <dsp:spPr>
        <a:xfrm>
          <a:off x="6479946" y="1002569"/>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What are the 8 foods with the highest total CO₂ emissions in terms of food production?</a:t>
          </a:r>
        </a:p>
      </dsp:txBody>
      <dsp:txXfrm>
        <a:off x="6479946" y="1002569"/>
        <a:ext cx="2926120" cy="1241384"/>
      </dsp:txXfrm>
    </dsp:sp>
    <dsp:sp modelId="{44B2633D-074F-47DF-9CE4-9BAC358471DD}">
      <dsp:nvSpPr>
        <dsp:cNvPr id="0" name=""/>
        <dsp:cNvSpPr/>
      </dsp:nvSpPr>
      <dsp:spPr>
        <a:xfrm>
          <a:off x="29182" y="3163164"/>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DD000-DF3C-4D2C-B8FE-B5CD39F1BD8C}">
      <dsp:nvSpPr>
        <dsp:cNvPr id="0" name=""/>
        <dsp:cNvSpPr/>
      </dsp:nvSpPr>
      <dsp:spPr>
        <a:xfrm>
          <a:off x="289872" y="3423854"/>
          <a:ext cx="720002" cy="7200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623748-15CC-4C14-83CF-1D0E1BFFF8A6}">
      <dsp:nvSpPr>
        <dsp:cNvPr id="0" name=""/>
        <dsp:cNvSpPr/>
      </dsp:nvSpPr>
      <dsp:spPr>
        <a:xfrm>
          <a:off x="1536577" y="3163164"/>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Could you share the top 8 food items that have the highest total CO₂ emissions when considering all production steps</a:t>
          </a:r>
        </a:p>
      </dsp:txBody>
      <dsp:txXfrm>
        <a:off x="1536577" y="3163164"/>
        <a:ext cx="2926120" cy="1241384"/>
      </dsp:txXfrm>
    </dsp:sp>
    <dsp:sp modelId="{F30DDFFE-1A94-442D-9FD1-9B44C066B763}">
      <dsp:nvSpPr>
        <dsp:cNvPr id="0" name=""/>
        <dsp:cNvSpPr/>
      </dsp:nvSpPr>
      <dsp:spPr>
        <a:xfrm>
          <a:off x="4972551" y="3163164"/>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51BB4-75A0-4493-8614-2DDFBBEB18AF}">
      <dsp:nvSpPr>
        <dsp:cNvPr id="0" name=""/>
        <dsp:cNvSpPr/>
      </dsp:nvSpPr>
      <dsp:spPr>
        <a:xfrm>
          <a:off x="5233242" y="3423854"/>
          <a:ext cx="720002" cy="7200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1BAA6-5A62-4C03-8680-A888F83D8D43}">
      <dsp:nvSpPr>
        <dsp:cNvPr id="0" name=""/>
        <dsp:cNvSpPr/>
      </dsp:nvSpPr>
      <dsp:spPr>
        <a:xfrm>
          <a:off x="6479946" y="3163164"/>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Which 10 food items have the highest land usage when it comes to food production?</a:t>
          </a:r>
        </a:p>
      </dsp:txBody>
      <dsp:txXfrm>
        <a:off x="6479946" y="3163164"/>
        <a:ext cx="2926120" cy="12413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12/22/2023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12/22/2023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366179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12/22/2023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935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12/22/2023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362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12/22/2023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0912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12/22/2023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6948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12/22/2023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3251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12/22/2023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9063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12/22/2023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27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12/22/2023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5225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12/22/2023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64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12/22/2023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3209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12/22/2023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43887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12/22/2023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3328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webextension" Target="../webextensions/webextension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webextension" Target="../webextensions/webextension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ricetoday.irri.org/myanmar-ready-to-adopt-climate-smart-strategies-in-agriculture/"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webextension" Target="../webextensions/webextension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1/relationships/webextension" Target="../webextensions/webextension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4" name="Picture 113">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6" name="Rectangle 115">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74254" y="4219470"/>
            <a:ext cx="9318327" cy="1830475"/>
          </a:xfrm>
        </p:spPr>
        <p:txBody>
          <a:bodyPr>
            <a:noAutofit/>
          </a:bodyPr>
          <a:lstStyle/>
          <a:p>
            <a:r>
              <a:rPr lang="en-US" b="1" dirty="0">
                <a:latin typeface="Georgia Pro"/>
                <a:ea typeface="+mj-lt"/>
                <a:cs typeface="+mj-lt"/>
              </a:rPr>
              <a:t>Food and Feed: Friend or Foe to the Environment?</a:t>
            </a:r>
            <a:endParaRPr lang="en-US" sz="4800" b="1" dirty="0">
              <a:latin typeface="Georgia Pro"/>
              <a:cs typeface="Arial" panose="020B0604020202020204"/>
            </a:endParaRPr>
          </a:p>
        </p:txBody>
      </p:sp>
      <p:sp>
        <p:nvSpPr>
          <p:cNvPr id="120" name="Rectangle 119">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sky, plant&#10;&#10;Description automatically generated">
            <a:extLst>
              <a:ext uri="{FF2B5EF4-FFF2-40B4-BE49-F238E27FC236}">
                <a16:creationId xmlns:a16="http://schemas.microsoft.com/office/drawing/2014/main" id="{0F8DE712-34FD-C2F2-BA93-B4874C452F27}"/>
              </a:ext>
            </a:extLst>
          </p:cNvPr>
          <p:cNvPicPr>
            <a:picLocks noChangeAspect="1"/>
          </p:cNvPicPr>
          <p:nvPr/>
        </p:nvPicPr>
        <p:blipFill rotWithShape="1">
          <a:blip r:embed="rId6"/>
          <a:srcRect t="28778" r="-1" b="13048"/>
          <a:stretch/>
        </p:blipFill>
        <p:spPr>
          <a:xfrm>
            <a:off x="1005401" y="-1"/>
            <a:ext cx="10380133" cy="4030679"/>
          </a:xfrm>
          <a:prstGeom prst="rect">
            <a:avLst/>
          </a:prstGeom>
          <a:ln>
            <a:solidFill>
              <a:schemeClr val="accent6"/>
            </a:solidFill>
          </a:ln>
        </p:spPr>
      </p:pic>
      <p:sp>
        <p:nvSpPr>
          <p:cNvPr id="122" name="Rectangle 121">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7C37-6A1F-D0FB-D0DC-FD2C95174FC0}"/>
              </a:ext>
            </a:extLst>
          </p:cNvPr>
          <p:cNvSpPr>
            <a:spLocks noGrp="1"/>
          </p:cNvSpPr>
          <p:nvPr>
            <p:ph type="title"/>
          </p:nvPr>
        </p:nvSpPr>
        <p:spPr>
          <a:xfrm>
            <a:off x="819190" y="68942"/>
            <a:ext cx="10442090" cy="1055445"/>
          </a:xfrm>
        </p:spPr>
        <p:txBody>
          <a:bodyPr/>
          <a:lstStyle/>
          <a:p>
            <a:pPr algn="ctr">
              <a:lnSpc>
                <a:spcPct val="90000"/>
              </a:lnSpc>
              <a:spcBef>
                <a:spcPts val="1100"/>
              </a:spcBef>
            </a:pPr>
            <a:r>
              <a:rPr lang="en-US" dirty="0">
                <a:ea typeface="+mj-lt"/>
                <a:cs typeface="+mj-lt"/>
              </a:rPr>
              <a:t>Top 15 feed elements with the highest production values and which countries produced them</a:t>
            </a:r>
            <a:endParaRPr lang="en-US"/>
          </a:p>
          <a:p>
            <a:endParaRPr lang="en-US" dirty="0"/>
          </a:p>
        </p:txBody>
      </p:sp>
      <p:sp>
        <p:nvSpPr>
          <p:cNvPr id="3" name="Content Placeholder 2">
            <a:extLst>
              <a:ext uri="{FF2B5EF4-FFF2-40B4-BE49-F238E27FC236}">
                <a16:creationId xmlns:a16="http://schemas.microsoft.com/office/drawing/2014/main" id="{CFABBC94-EDBF-22AB-C0C8-45B81091E2FC}"/>
              </a:ext>
            </a:extLst>
          </p:cNvPr>
          <p:cNvSpPr>
            <a:spLocks noGrp="1"/>
          </p:cNvSpPr>
          <p:nvPr>
            <p:ph idx="1"/>
          </p:nvPr>
        </p:nvSpPr>
        <p:spPr>
          <a:xfrm>
            <a:off x="1000164" y="1173456"/>
            <a:ext cx="1775040" cy="2138409"/>
          </a:xfrm>
        </p:spPr>
        <p:txBody>
          <a:bodyPr vert="horz" lIns="91440" tIns="45720" rIns="91440" bIns="45720" rtlCol="0" anchor="t">
            <a:normAutofit/>
          </a:bodyPr>
          <a:lstStyle/>
          <a:p>
            <a:pPr marL="0" indent="0">
              <a:buNone/>
            </a:pPr>
            <a:endParaRPr lang="en-US" dirty="0"/>
          </a:p>
          <a:p>
            <a:pPr marL="0" indent="0">
              <a:buNone/>
            </a:pP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1E6BED86-7E01-90D9-9100-C434EEC878EE}"/>
                  </a:ext>
                </a:extLst>
              </p:cNvPr>
              <p:cNvGraphicFramePr>
                <a:graphicFrameLocks noGrp="1"/>
              </p:cNvGraphicFramePr>
              <p:nvPr>
                <p:extLst>
                  <p:ext uri="{D42A27DB-BD31-4B8C-83A1-F6EECF244321}">
                    <p14:modId xmlns:p14="http://schemas.microsoft.com/office/powerpoint/2010/main" val="1942378800"/>
                  </p:ext>
                </p:extLst>
              </p:nvPr>
            </p:nvGraphicFramePr>
            <p:xfrm>
              <a:off x="993470" y="1200056"/>
              <a:ext cx="10355599" cy="56282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1E6BED86-7E01-90D9-9100-C434EEC878EE}"/>
                  </a:ext>
                </a:extLst>
              </p:cNvPr>
              <p:cNvPicPr>
                <a:picLocks noGrp="1" noRot="1" noChangeAspect="1" noMove="1" noResize="1" noEditPoints="1" noAdjustHandles="1" noChangeArrowheads="1" noChangeShapeType="1"/>
              </p:cNvPicPr>
              <p:nvPr/>
            </p:nvPicPr>
            <p:blipFill>
              <a:blip r:embed="rId3"/>
              <a:stretch>
                <a:fillRect/>
              </a:stretch>
            </p:blipFill>
            <p:spPr>
              <a:xfrm>
                <a:off x="993470" y="1200056"/>
                <a:ext cx="10355599" cy="5628238"/>
              </a:xfrm>
              <a:prstGeom prst="rect">
                <a:avLst/>
              </a:prstGeom>
            </p:spPr>
          </p:pic>
        </mc:Fallback>
      </mc:AlternateContent>
    </p:spTree>
    <p:extLst>
      <p:ext uri="{BB962C8B-B14F-4D97-AF65-F5344CB8AC3E}">
        <p14:creationId xmlns:p14="http://schemas.microsoft.com/office/powerpoint/2010/main" val="33349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2D31-2548-47C7-6595-CD7AFF38C1B5}"/>
              </a:ext>
            </a:extLst>
          </p:cNvPr>
          <p:cNvSpPr>
            <a:spLocks noGrp="1"/>
          </p:cNvSpPr>
          <p:nvPr>
            <p:ph type="title"/>
          </p:nvPr>
        </p:nvSpPr>
        <p:spPr>
          <a:xfrm>
            <a:off x="927807" y="276087"/>
            <a:ext cx="10456886" cy="664021"/>
          </a:xfrm>
        </p:spPr>
        <p:txBody>
          <a:bodyPr>
            <a:normAutofit fontScale="90000"/>
          </a:bodyPr>
          <a:lstStyle/>
          <a:p>
            <a:pPr algn="ctr"/>
            <a:r>
              <a:rPr lang="en-US" dirty="0">
                <a:latin typeface="Georgia Pro"/>
                <a:ea typeface="+mj-lt"/>
                <a:cs typeface="+mj-lt"/>
              </a:rPr>
              <a:t>The Bounty of the Middle Kingdom:  A Tale of China's Top Food and Feed Items in 2013</a:t>
            </a:r>
            <a:endParaRPr lang="en-US" dirty="0">
              <a:latin typeface="Georgia Pro"/>
            </a:endParaRPr>
          </a:p>
        </p:txBody>
      </p:sp>
      <p:sp>
        <p:nvSpPr>
          <p:cNvPr id="3" name="Content Placeholder 2">
            <a:extLst>
              <a:ext uri="{FF2B5EF4-FFF2-40B4-BE49-F238E27FC236}">
                <a16:creationId xmlns:a16="http://schemas.microsoft.com/office/drawing/2014/main" id="{C5FDB3DE-B54D-DD72-E6F6-DEE9AB624CF7}"/>
              </a:ext>
            </a:extLst>
          </p:cNvPr>
          <p:cNvSpPr>
            <a:spLocks noGrp="1"/>
          </p:cNvSpPr>
          <p:nvPr>
            <p:ph idx="1"/>
          </p:nvPr>
        </p:nvSpPr>
        <p:spPr>
          <a:xfrm>
            <a:off x="197755" y="2420365"/>
            <a:ext cx="2629402" cy="3916409"/>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031DDDEF-551F-F6A3-49C1-09FC5CDD5269}"/>
                  </a:ext>
                </a:extLst>
              </p:cNvPr>
              <p:cNvGraphicFramePr>
                <a:graphicFrameLocks noGrp="1"/>
              </p:cNvGraphicFramePr>
              <p:nvPr>
                <p:extLst>
                  <p:ext uri="{D42A27DB-BD31-4B8C-83A1-F6EECF244321}">
                    <p14:modId xmlns:p14="http://schemas.microsoft.com/office/powerpoint/2010/main" val="2920540135"/>
                  </p:ext>
                </p:extLst>
              </p:nvPr>
            </p:nvGraphicFramePr>
            <p:xfrm>
              <a:off x="1013310" y="1249152"/>
              <a:ext cx="10354478" cy="56859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031DDDEF-551F-F6A3-49C1-09FC5CDD5269}"/>
                  </a:ext>
                </a:extLst>
              </p:cNvPr>
              <p:cNvPicPr>
                <a:picLocks noGrp="1" noRot="1" noChangeAspect="1" noMove="1" noResize="1" noEditPoints="1" noAdjustHandles="1" noChangeArrowheads="1" noChangeShapeType="1"/>
              </p:cNvPicPr>
              <p:nvPr/>
            </p:nvPicPr>
            <p:blipFill>
              <a:blip r:embed="rId3"/>
              <a:stretch>
                <a:fillRect/>
              </a:stretch>
            </p:blipFill>
            <p:spPr>
              <a:xfrm>
                <a:off x="1013310" y="1249152"/>
                <a:ext cx="10354478" cy="5685965"/>
              </a:xfrm>
              <a:prstGeom prst="rect">
                <a:avLst/>
              </a:prstGeom>
            </p:spPr>
          </p:pic>
        </mc:Fallback>
      </mc:AlternateContent>
    </p:spTree>
    <p:extLst>
      <p:ext uri="{BB962C8B-B14F-4D97-AF65-F5344CB8AC3E}">
        <p14:creationId xmlns:p14="http://schemas.microsoft.com/office/powerpoint/2010/main" val="38252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5741-3297-9D21-9A53-8F982FA1B767}"/>
              </a:ext>
            </a:extLst>
          </p:cNvPr>
          <p:cNvSpPr>
            <a:spLocks noGrp="1"/>
          </p:cNvSpPr>
          <p:nvPr>
            <p:ph type="title"/>
          </p:nvPr>
        </p:nvSpPr>
        <p:spPr>
          <a:xfrm>
            <a:off x="1149413" y="172515"/>
            <a:ext cx="10154126" cy="559775"/>
          </a:xfrm>
        </p:spPr>
        <p:txBody>
          <a:bodyPr>
            <a:noAutofit/>
          </a:bodyPr>
          <a:lstStyle/>
          <a:p>
            <a:pPr algn="ctr"/>
            <a:r>
              <a:rPr lang="en-US" sz="3600" dirty="0">
                <a:latin typeface="Georgia Pro"/>
                <a:ea typeface="+mj-lt"/>
                <a:cs typeface="+mj-lt"/>
              </a:rPr>
              <a:t>Worldwide Total Production over the years</a:t>
            </a:r>
            <a:endParaRPr lang="en-US" sz="3600">
              <a:latin typeface="Georgia Pro"/>
            </a:endParaRPr>
          </a:p>
        </p:txBody>
      </p:sp>
      <p:sp>
        <p:nvSpPr>
          <p:cNvPr id="3" name="Content Placeholder 2">
            <a:extLst>
              <a:ext uri="{FF2B5EF4-FFF2-40B4-BE49-F238E27FC236}">
                <a16:creationId xmlns:a16="http://schemas.microsoft.com/office/drawing/2014/main" id="{4CABE7BB-2266-58A2-F859-F03CE57BEA38}"/>
              </a:ext>
            </a:extLst>
          </p:cNvPr>
          <p:cNvSpPr>
            <a:spLocks noGrp="1"/>
          </p:cNvSpPr>
          <p:nvPr>
            <p:ph idx="1"/>
          </p:nvPr>
        </p:nvSpPr>
        <p:spPr>
          <a:xfrm>
            <a:off x="232391" y="728956"/>
            <a:ext cx="2548585" cy="5907999"/>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FD7E2576-B5B4-7F77-63E4-42913978FEBC}"/>
                  </a:ext>
                </a:extLst>
              </p:cNvPr>
              <p:cNvGraphicFramePr>
                <a:graphicFrameLocks noGrp="1"/>
              </p:cNvGraphicFramePr>
              <p:nvPr>
                <p:extLst>
                  <p:ext uri="{D42A27DB-BD31-4B8C-83A1-F6EECF244321}">
                    <p14:modId xmlns:p14="http://schemas.microsoft.com/office/powerpoint/2010/main" val="1693479556"/>
                  </p:ext>
                </p:extLst>
              </p:nvPr>
            </p:nvGraphicFramePr>
            <p:xfrm>
              <a:off x="961748" y="736108"/>
              <a:ext cx="10431260" cy="612559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FD7E2576-B5B4-7F77-63E4-42913978FEBC}"/>
                  </a:ext>
                </a:extLst>
              </p:cNvPr>
              <p:cNvPicPr>
                <a:picLocks noGrp="1" noRot="1" noChangeAspect="1" noMove="1" noResize="1" noEditPoints="1" noAdjustHandles="1" noChangeArrowheads="1" noChangeShapeType="1"/>
              </p:cNvPicPr>
              <p:nvPr/>
            </p:nvPicPr>
            <p:blipFill>
              <a:blip r:embed="rId3"/>
              <a:stretch>
                <a:fillRect/>
              </a:stretch>
            </p:blipFill>
            <p:spPr>
              <a:xfrm>
                <a:off x="961748" y="736108"/>
                <a:ext cx="10431260" cy="6125590"/>
              </a:xfrm>
              <a:prstGeom prst="rect">
                <a:avLst/>
              </a:prstGeom>
            </p:spPr>
          </p:pic>
        </mc:Fallback>
      </mc:AlternateContent>
    </p:spTree>
    <p:extLst>
      <p:ext uri="{BB962C8B-B14F-4D97-AF65-F5344CB8AC3E}">
        <p14:creationId xmlns:p14="http://schemas.microsoft.com/office/powerpoint/2010/main" val="7485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62C9A412-6D33-4176-9157-E3B99D3AC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4B943304-F883-42A9-840F-CC318A256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2" name="Picture 151">
            <a:extLst>
              <a:ext uri="{FF2B5EF4-FFF2-40B4-BE49-F238E27FC236}">
                <a16:creationId xmlns:a16="http://schemas.microsoft.com/office/drawing/2014/main" id="{1AAFC6A7-C24E-4A7C-9566-DB74CCFEF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4" name="Rectangle 153">
            <a:extLst>
              <a:ext uri="{FF2B5EF4-FFF2-40B4-BE49-F238E27FC236}">
                <a16:creationId xmlns:a16="http://schemas.microsoft.com/office/drawing/2014/main" id="{F2A188AC-153B-4A00-B5A5-794810FA0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61FC670-9D36-4874-9280-16FEDEA4C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36FD2F9-5FC0-4B1C-A95A-266B3379C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59320-DE23-7F39-6F9E-9C3096CF1F57}"/>
              </a:ext>
            </a:extLst>
          </p:cNvPr>
          <p:cNvSpPr>
            <a:spLocks noGrp="1"/>
          </p:cNvSpPr>
          <p:nvPr>
            <p:ph type="title"/>
          </p:nvPr>
        </p:nvSpPr>
        <p:spPr>
          <a:xfrm>
            <a:off x="961997" y="136186"/>
            <a:ext cx="11582293" cy="929746"/>
          </a:xfrm>
        </p:spPr>
        <p:txBody>
          <a:bodyPr>
            <a:noAutofit/>
          </a:bodyPr>
          <a:lstStyle/>
          <a:p>
            <a:pPr algn="l"/>
            <a:r>
              <a:rPr lang="en-US" sz="3600" dirty="0">
                <a:latin typeface="Georgia Pro"/>
                <a:ea typeface="+mj-lt"/>
                <a:cs typeface="+mj-lt"/>
              </a:rPr>
              <a:t>2. Uncovering the Carbon Footprint of Food: The Environmental Impact of Production of Emissions</a:t>
            </a:r>
            <a:endParaRPr lang="en-US" sz="3600" dirty="0">
              <a:latin typeface="Georgia Pro"/>
            </a:endParaRPr>
          </a:p>
        </p:txBody>
      </p:sp>
      <p:pic>
        <p:nvPicPr>
          <p:cNvPr id="86" name="Picture 86" descr="Co2 Free Stock Photo - Public Domain Pictures">
            <a:extLst>
              <a:ext uri="{FF2B5EF4-FFF2-40B4-BE49-F238E27FC236}">
                <a16:creationId xmlns:a16="http://schemas.microsoft.com/office/drawing/2014/main" id="{EE138B30-B51E-FFCB-E017-5B5E261F59F7}"/>
              </a:ext>
            </a:extLst>
          </p:cNvPr>
          <p:cNvPicPr>
            <a:picLocks noChangeAspect="1"/>
          </p:cNvPicPr>
          <p:nvPr/>
        </p:nvPicPr>
        <p:blipFill rotWithShape="1">
          <a:blip r:embed="rId5"/>
          <a:srcRect l="4639" r="6973" b="-4"/>
          <a:stretch/>
        </p:blipFill>
        <p:spPr>
          <a:xfrm>
            <a:off x="1000551" y="1577578"/>
            <a:ext cx="4462574" cy="528134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0A7A85BD-489A-C1DC-1F68-BB4F9F33E633}"/>
              </a:ext>
            </a:extLst>
          </p:cNvPr>
          <p:cNvSpPr>
            <a:spLocks noGrp="1"/>
          </p:cNvSpPr>
          <p:nvPr>
            <p:ph idx="1"/>
          </p:nvPr>
        </p:nvSpPr>
        <p:spPr>
          <a:xfrm>
            <a:off x="5601246" y="1240955"/>
            <a:ext cx="5786076" cy="5611956"/>
          </a:xfrm>
        </p:spPr>
        <p:txBody>
          <a:bodyPr vert="horz" lIns="91440" tIns="45720" rIns="91440" bIns="45720" rtlCol="0">
            <a:normAutofit/>
          </a:bodyPr>
          <a:lstStyle/>
          <a:p>
            <a:pPr marL="0" indent="0">
              <a:lnSpc>
                <a:spcPct val="110000"/>
              </a:lnSpc>
              <a:buNone/>
            </a:pPr>
            <a:br>
              <a:rPr lang="en-US" sz="600" dirty="0"/>
            </a:br>
            <a:endParaRPr lang="en-US" sz="2100" dirty="0">
              <a:cs typeface="Arial"/>
            </a:endParaRPr>
          </a:p>
          <a:p>
            <a:pPr marL="0" indent="0">
              <a:lnSpc>
                <a:spcPct val="110000"/>
              </a:lnSpc>
              <a:buNone/>
            </a:pPr>
            <a:r>
              <a:rPr lang="en-US" sz="2800" dirty="0">
                <a:solidFill>
                  <a:schemeClr val="accent4">
                    <a:lumMod val="40000"/>
                    <a:lumOff val="60000"/>
                  </a:schemeClr>
                </a:solidFill>
                <a:latin typeface="Georgia Pro"/>
              </a:rPr>
              <a:t>CO₂ emissions from food production</a:t>
            </a:r>
            <a:r>
              <a:rPr lang="en-US" dirty="0"/>
              <a:t> </a:t>
            </a:r>
            <a:endParaRPr lang="en-US">
              <a:cs typeface="Arial"/>
            </a:endParaRPr>
          </a:p>
          <a:p>
            <a:pPr marL="210185" indent="-210185">
              <a:lnSpc>
                <a:spcPct val="110000"/>
              </a:lnSpc>
            </a:pPr>
            <a:r>
              <a:rPr lang="en-US" dirty="0">
                <a:ea typeface="+mn-lt"/>
                <a:cs typeface="+mn-lt"/>
              </a:rPr>
              <a:t>Different foods have different carbon footprints, depending on how they are produced, transported, and consumed. Beef and lamb have the highest carbon footprints among commonly consumed foods, while chicken, rice, and wheat have lower carbon footprints. Choosing more sustainable options and reducing food waste can help reduce the carbon footprint of our food.</a:t>
            </a:r>
            <a:endParaRPr lang="en-US" dirty="0">
              <a:cs typeface="Arial"/>
            </a:endParaRPr>
          </a:p>
          <a:p>
            <a:pPr marL="210185" indent="-210185">
              <a:lnSpc>
                <a:spcPct val="110000"/>
              </a:lnSpc>
            </a:pPr>
            <a:endParaRPr lang="en-US" sz="2100" dirty="0">
              <a:cs typeface="Arial"/>
            </a:endParaRPr>
          </a:p>
          <a:p>
            <a:pPr marL="0" indent="0">
              <a:lnSpc>
                <a:spcPct val="110000"/>
              </a:lnSpc>
              <a:buNone/>
            </a:pPr>
            <a:endParaRPr lang="en-US" sz="2100" dirty="0">
              <a:cs typeface="Arial"/>
            </a:endParaRPr>
          </a:p>
          <a:p>
            <a:pPr marL="210185" indent="-210185">
              <a:lnSpc>
                <a:spcPct val="110000"/>
              </a:lnSpc>
            </a:pPr>
            <a:endParaRPr lang="en-US" sz="600"/>
          </a:p>
        </p:txBody>
      </p:sp>
      <p:sp>
        <p:nvSpPr>
          <p:cNvPr id="160" name="Rectangle 159">
            <a:extLst>
              <a:ext uri="{FF2B5EF4-FFF2-40B4-BE49-F238E27FC236}">
                <a16:creationId xmlns:a16="http://schemas.microsoft.com/office/drawing/2014/main" id="{8C547AF4-DD54-40F6-9F0C-1D4C014EB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C16E-3A66-2E8C-85D3-4D09B3571451}"/>
              </a:ext>
            </a:extLst>
          </p:cNvPr>
          <p:cNvSpPr>
            <a:spLocks noGrp="1"/>
          </p:cNvSpPr>
          <p:nvPr>
            <p:ph type="title"/>
          </p:nvPr>
        </p:nvSpPr>
        <p:spPr>
          <a:xfrm>
            <a:off x="2611808" y="332830"/>
            <a:ext cx="7958331" cy="749488"/>
          </a:xfrm>
        </p:spPr>
        <p:txBody>
          <a:bodyPr>
            <a:noAutofit/>
          </a:bodyPr>
          <a:lstStyle/>
          <a:p>
            <a:r>
              <a:rPr lang="en-US" sz="5400" dirty="0">
                <a:latin typeface="Georgia Pro"/>
                <a:cs typeface="Arial"/>
              </a:rPr>
              <a:t>Questions Addressed </a:t>
            </a:r>
          </a:p>
        </p:txBody>
      </p:sp>
      <p:graphicFrame>
        <p:nvGraphicFramePr>
          <p:cNvPr id="7" name="Content Placeholder 2">
            <a:extLst>
              <a:ext uri="{FF2B5EF4-FFF2-40B4-BE49-F238E27FC236}">
                <a16:creationId xmlns:a16="http://schemas.microsoft.com/office/drawing/2014/main" id="{CB5193C3-2081-831B-3B98-2AD3A85593CC}"/>
              </a:ext>
            </a:extLst>
          </p:cNvPr>
          <p:cNvGraphicFramePr>
            <a:graphicFrameLocks noGrp="1"/>
          </p:cNvGraphicFramePr>
          <p:nvPr>
            <p:ph idx="1"/>
            <p:extLst>
              <p:ext uri="{D42A27DB-BD31-4B8C-83A1-F6EECF244321}">
                <p14:modId xmlns:p14="http://schemas.microsoft.com/office/powerpoint/2010/main" val="786936563"/>
              </p:ext>
            </p:extLst>
          </p:nvPr>
        </p:nvGraphicFramePr>
        <p:xfrm>
          <a:off x="1511793" y="1339278"/>
          <a:ext cx="9435249" cy="540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21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EC13-A2BA-00BC-9407-0408D17A9104}"/>
              </a:ext>
            </a:extLst>
          </p:cNvPr>
          <p:cNvSpPr>
            <a:spLocks noGrp="1"/>
          </p:cNvSpPr>
          <p:nvPr>
            <p:ph type="title"/>
          </p:nvPr>
        </p:nvSpPr>
        <p:spPr>
          <a:xfrm>
            <a:off x="1482" y="79815"/>
            <a:ext cx="11842674" cy="941111"/>
          </a:xfrm>
        </p:spPr>
        <p:txBody>
          <a:bodyPr vert="horz" lIns="91440" tIns="45720" rIns="91440" bIns="45720" rtlCol="0" anchor="t">
            <a:noAutofit/>
          </a:bodyPr>
          <a:lstStyle/>
          <a:p>
            <a:pPr algn="ctr">
              <a:lnSpc>
                <a:spcPct val="90000"/>
              </a:lnSpc>
              <a:spcBef>
                <a:spcPts val="1100"/>
              </a:spcBef>
            </a:pPr>
            <a:r>
              <a:rPr lang="en-US" sz="3600" dirty="0">
                <a:latin typeface="Georgia Pro"/>
                <a:ea typeface="+mj-lt"/>
                <a:cs typeface="+mj-lt"/>
              </a:rPr>
              <a:t>Distribution of elements that contribute to total CO₂ emissions</a:t>
            </a:r>
            <a:endParaRPr lang="en-US" sz="3600">
              <a:latin typeface="Georgia Pro"/>
            </a:endParaRPr>
          </a:p>
          <a:p>
            <a:pPr algn="ct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B720C952-5460-CE03-A20F-4774B5072A95}"/>
                  </a:ext>
                </a:extLst>
              </p:cNvPr>
              <p:cNvGraphicFramePr>
                <a:graphicFrameLocks noGrp="1"/>
              </p:cNvGraphicFramePr>
              <p:nvPr>
                <p:extLst>
                  <p:ext uri="{D42A27DB-BD31-4B8C-83A1-F6EECF244321}">
                    <p14:modId xmlns:p14="http://schemas.microsoft.com/office/powerpoint/2010/main" val="201755000"/>
                  </p:ext>
                </p:extLst>
              </p:nvPr>
            </p:nvGraphicFramePr>
            <p:xfrm>
              <a:off x="965822" y="1087879"/>
              <a:ext cx="10410175" cy="581596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B720C952-5460-CE03-A20F-4774B5072A95}"/>
                  </a:ext>
                </a:extLst>
              </p:cNvPr>
              <p:cNvPicPr>
                <a:picLocks noGrp="1" noRot="1" noChangeAspect="1" noMove="1" noResize="1" noEditPoints="1" noAdjustHandles="1" noChangeArrowheads="1" noChangeShapeType="1"/>
              </p:cNvPicPr>
              <p:nvPr/>
            </p:nvPicPr>
            <p:blipFill>
              <a:blip r:embed="rId3"/>
              <a:stretch>
                <a:fillRect/>
              </a:stretch>
            </p:blipFill>
            <p:spPr>
              <a:xfrm>
                <a:off x="965822" y="1087879"/>
                <a:ext cx="10410175" cy="5815964"/>
              </a:xfrm>
              <a:prstGeom prst="rect">
                <a:avLst/>
              </a:prstGeom>
            </p:spPr>
          </p:pic>
        </mc:Fallback>
      </mc:AlternateContent>
    </p:spTree>
    <p:extLst>
      <p:ext uri="{BB962C8B-B14F-4D97-AF65-F5344CB8AC3E}">
        <p14:creationId xmlns:p14="http://schemas.microsoft.com/office/powerpoint/2010/main" val="27907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E020-1458-4BEA-0E19-195F9ABC67CE}"/>
              </a:ext>
            </a:extLst>
          </p:cNvPr>
          <p:cNvSpPr>
            <a:spLocks noGrp="1"/>
          </p:cNvSpPr>
          <p:nvPr>
            <p:ph type="title"/>
          </p:nvPr>
        </p:nvSpPr>
        <p:spPr>
          <a:xfrm>
            <a:off x="1066270" y="292474"/>
            <a:ext cx="9130239" cy="688601"/>
          </a:xfrm>
        </p:spPr>
        <p:txBody>
          <a:bodyPr>
            <a:normAutofit/>
          </a:bodyPr>
          <a:lstStyle/>
          <a:p>
            <a:pPr>
              <a:lnSpc>
                <a:spcPct val="90000"/>
              </a:lnSpc>
              <a:spcBef>
                <a:spcPts val="1100"/>
              </a:spcBef>
            </a:pPr>
            <a:r>
              <a:rPr lang="en-US" dirty="0">
                <a:ea typeface="+mj-lt"/>
                <a:cs typeface="+mj-lt"/>
              </a:rPr>
              <a:t>8 foods with the highest total CO₂ emissions</a:t>
            </a:r>
            <a:endParaRPr lang="en-US"/>
          </a:p>
        </p:txBody>
      </p:sp>
      <p:sp>
        <p:nvSpPr>
          <p:cNvPr id="3" name="Content Placeholder 2">
            <a:extLst>
              <a:ext uri="{FF2B5EF4-FFF2-40B4-BE49-F238E27FC236}">
                <a16:creationId xmlns:a16="http://schemas.microsoft.com/office/drawing/2014/main" id="{956B3729-666B-0E58-6623-EB0E8BFB4427}"/>
              </a:ext>
            </a:extLst>
          </p:cNvPr>
          <p:cNvSpPr>
            <a:spLocks noGrp="1"/>
          </p:cNvSpPr>
          <p:nvPr>
            <p:ph idx="1"/>
          </p:nvPr>
        </p:nvSpPr>
        <p:spPr>
          <a:xfrm>
            <a:off x="116937" y="653911"/>
            <a:ext cx="3414493" cy="5532772"/>
          </a:xfrm>
        </p:spPr>
        <p:txBody>
          <a:bodyPr vert="horz" lIns="91440" tIns="45720" rIns="91440" bIns="45720" rtlCol="0" anchor="t">
            <a:normAutofit/>
          </a:bodyPr>
          <a:lstStyle/>
          <a:p>
            <a:pPr marL="210185" indent="-210185"/>
            <a:endParaRPr lang="en-US" dirty="0"/>
          </a:p>
          <a:p>
            <a:pPr marL="0" indent="0">
              <a:buNone/>
            </a:pPr>
            <a:endParaRPr lang="en-US" dirty="0">
              <a:cs typeface="Arial" panose="020B0604020202020204"/>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C4A82A6A-DA50-2B41-8B42-7B0193440FCB}"/>
                  </a:ext>
                </a:extLst>
              </p:cNvPr>
              <p:cNvGraphicFramePr>
                <a:graphicFrameLocks noGrp="1"/>
              </p:cNvGraphicFramePr>
              <p:nvPr>
                <p:extLst>
                  <p:ext uri="{D42A27DB-BD31-4B8C-83A1-F6EECF244321}">
                    <p14:modId xmlns:p14="http://schemas.microsoft.com/office/powerpoint/2010/main" val="815911096"/>
                  </p:ext>
                </p:extLst>
              </p:nvPr>
            </p:nvGraphicFramePr>
            <p:xfrm>
              <a:off x="984818" y="905388"/>
              <a:ext cx="10389417" cy="59903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C4A82A6A-DA50-2B41-8B42-7B0193440FCB}"/>
                  </a:ext>
                </a:extLst>
              </p:cNvPr>
              <p:cNvPicPr>
                <a:picLocks noGrp="1" noRot="1" noChangeAspect="1" noMove="1" noResize="1" noEditPoints="1" noAdjustHandles="1" noChangeArrowheads="1" noChangeShapeType="1"/>
              </p:cNvPicPr>
              <p:nvPr/>
            </p:nvPicPr>
            <p:blipFill>
              <a:blip r:embed="rId3"/>
              <a:stretch>
                <a:fillRect/>
              </a:stretch>
            </p:blipFill>
            <p:spPr>
              <a:xfrm>
                <a:off x="984818" y="905388"/>
                <a:ext cx="10389417" cy="5990346"/>
              </a:xfrm>
              <a:prstGeom prst="rect">
                <a:avLst/>
              </a:prstGeom>
            </p:spPr>
          </p:pic>
        </mc:Fallback>
      </mc:AlternateContent>
    </p:spTree>
    <p:extLst>
      <p:ext uri="{BB962C8B-B14F-4D97-AF65-F5344CB8AC3E}">
        <p14:creationId xmlns:p14="http://schemas.microsoft.com/office/powerpoint/2010/main" val="218776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AF8-0AE5-04A3-48AE-44684DF97704}"/>
              </a:ext>
            </a:extLst>
          </p:cNvPr>
          <p:cNvSpPr>
            <a:spLocks noGrp="1"/>
          </p:cNvSpPr>
          <p:nvPr>
            <p:ph type="title"/>
          </p:nvPr>
        </p:nvSpPr>
        <p:spPr>
          <a:xfrm>
            <a:off x="522888" y="144991"/>
            <a:ext cx="10868761" cy="710202"/>
          </a:xfrm>
        </p:spPr>
        <p:txBody>
          <a:bodyPr>
            <a:normAutofit fontScale="90000"/>
          </a:bodyPr>
          <a:lstStyle/>
          <a:p>
            <a:pPr>
              <a:lnSpc>
                <a:spcPct val="90000"/>
              </a:lnSpc>
              <a:spcBef>
                <a:spcPts val="1100"/>
              </a:spcBef>
            </a:pPr>
            <a:r>
              <a:rPr lang="en-US" dirty="0">
                <a:latin typeface="Georgia Pro"/>
                <a:ea typeface="+mj-lt"/>
                <a:cs typeface="+mj-lt"/>
              </a:rPr>
              <a:t>Top 8 food items that have the highest total CO₂ emissions when considering all production steps</a:t>
            </a:r>
            <a:endParaRPr lang="en-US">
              <a:latin typeface="Georgia Pro"/>
            </a:endParaRPr>
          </a:p>
          <a:p>
            <a:endParaRPr lang="en-US" dirty="0"/>
          </a:p>
        </p:txBody>
      </p:sp>
      <p:sp>
        <p:nvSpPr>
          <p:cNvPr id="3" name="Content Placeholder 2">
            <a:extLst>
              <a:ext uri="{FF2B5EF4-FFF2-40B4-BE49-F238E27FC236}">
                <a16:creationId xmlns:a16="http://schemas.microsoft.com/office/drawing/2014/main" id="{8BE98A6A-721E-E671-7A6A-E2610F9ACA03}"/>
              </a:ext>
            </a:extLst>
          </p:cNvPr>
          <p:cNvSpPr>
            <a:spLocks noGrp="1"/>
          </p:cNvSpPr>
          <p:nvPr>
            <p:ph idx="1"/>
          </p:nvPr>
        </p:nvSpPr>
        <p:spPr>
          <a:xfrm>
            <a:off x="116937" y="1046455"/>
            <a:ext cx="3515936" cy="5602046"/>
          </a:xfrm>
        </p:spPr>
        <p:txBody>
          <a:bodyPr vert="horz" lIns="91440" tIns="45720" rIns="91440" bIns="45720" rtlCol="0" anchor="t">
            <a:normAutofit/>
          </a:bodyPr>
          <a:lstStyle/>
          <a:p>
            <a:pPr marL="0" indent="0">
              <a:buNone/>
            </a:pPr>
            <a:endParaRPr lang="en-US" dirty="0"/>
          </a:p>
          <a:p>
            <a:pPr marL="210185" indent="-210185"/>
            <a:endParaRPr lang="en-US" dirty="0"/>
          </a:p>
        </p:txBody>
      </p:sp>
      <p:pic>
        <p:nvPicPr>
          <p:cNvPr id="4" name="Picture 4" descr="Chart, bar chart&#10;&#10;Description automatically generated">
            <a:extLst>
              <a:ext uri="{FF2B5EF4-FFF2-40B4-BE49-F238E27FC236}">
                <a16:creationId xmlns:a16="http://schemas.microsoft.com/office/drawing/2014/main" id="{CC4D0FD2-0117-D7D9-A563-C22404063523}"/>
              </a:ext>
            </a:extLst>
          </p:cNvPr>
          <p:cNvPicPr>
            <a:picLocks noChangeAspect="1"/>
          </p:cNvPicPr>
          <p:nvPr/>
        </p:nvPicPr>
        <p:blipFill>
          <a:blip r:embed="rId2"/>
          <a:stretch>
            <a:fillRect/>
          </a:stretch>
        </p:blipFill>
        <p:spPr>
          <a:xfrm>
            <a:off x="988153" y="1092628"/>
            <a:ext cx="10387531" cy="5766610"/>
          </a:xfrm>
          <a:prstGeom prst="rect">
            <a:avLst/>
          </a:prstGeom>
        </p:spPr>
      </p:pic>
    </p:spTree>
    <p:extLst>
      <p:ext uri="{BB962C8B-B14F-4D97-AF65-F5344CB8AC3E}">
        <p14:creationId xmlns:p14="http://schemas.microsoft.com/office/powerpoint/2010/main" val="163785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2D04-B761-6BE8-7113-AD780BB6EC30}"/>
              </a:ext>
            </a:extLst>
          </p:cNvPr>
          <p:cNvSpPr>
            <a:spLocks noGrp="1"/>
          </p:cNvSpPr>
          <p:nvPr>
            <p:ph type="title"/>
          </p:nvPr>
        </p:nvSpPr>
        <p:spPr>
          <a:xfrm>
            <a:off x="803670" y="276087"/>
            <a:ext cx="10604244" cy="727594"/>
          </a:xfrm>
        </p:spPr>
        <p:txBody>
          <a:bodyPr>
            <a:noAutofit/>
          </a:bodyPr>
          <a:lstStyle/>
          <a:p>
            <a:pPr algn="ctr"/>
            <a:r>
              <a:rPr lang="en-US" sz="3600" dirty="0">
                <a:latin typeface="Georgia Pro"/>
                <a:ea typeface="+mj-lt"/>
                <a:cs typeface="+mj-lt"/>
              </a:rPr>
              <a:t>10 food items that have the highest land usage when it comes to food production</a:t>
            </a:r>
            <a:endParaRPr lang="en-US" sz="3600" dirty="0">
              <a:latin typeface="Georgia Pro"/>
            </a:endParaRPr>
          </a:p>
        </p:txBody>
      </p:sp>
      <p:sp>
        <p:nvSpPr>
          <p:cNvPr id="3" name="Content Placeholder 2">
            <a:extLst>
              <a:ext uri="{FF2B5EF4-FFF2-40B4-BE49-F238E27FC236}">
                <a16:creationId xmlns:a16="http://schemas.microsoft.com/office/drawing/2014/main" id="{73F1C344-6CE4-5EEA-7784-E99314E802BC}"/>
              </a:ext>
            </a:extLst>
          </p:cNvPr>
          <p:cNvSpPr>
            <a:spLocks noGrp="1"/>
          </p:cNvSpPr>
          <p:nvPr>
            <p:ph idx="1"/>
          </p:nvPr>
        </p:nvSpPr>
        <p:spPr>
          <a:xfrm>
            <a:off x="128483" y="1006047"/>
            <a:ext cx="3252857" cy="5255682"/>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E63546B5-BFFF-4D9E-8477-696665248E87}"/>
                  </a:ext>
                </a:extLst>
              </p:cNvPr>
              <p:cNvGraphicFramePr>
                <a:graphicFrameLocks noGrp="1"/>
              </p:cNvGraphicFramePr>
              <p:nvPr>
                <p:extLst>
                  <p:ext uri="{D42A27DB-BD31-4B8C-83A1-F6EECF244321}">
                    <p14:modId xmlns:p14="http://schemas.microsoft.com/office/powerpoint/2010/main" val="1680543458"/>
                  </p:ext>
                </p:extLst>
              </p:nvPr>
            </p:nvGraphicFramePr>
            <p:xfrm>
              <a:off x="1009462" y="1479085"/>
              <a:ext cx="10370529" cy="537310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E63546B5-BFFF-4D9E-8477-696665248E87}"/>
                  </a:ext>
                </a:extLst>
              </p:cNvPr>
              <p:cNvPicPr>
                <a:picLocks noGrp="1" noRot="1" noChangeAspect="1" noMove="1" noResize="1" noEditPoints="1" noAdjustHandles="1" noChangeArrowheads="1" noChangeShapeType="1"/>
              </p:cNvPicPr>
              <p:nvPr/>
            </p:nvPicPr>
            <p:blipFill>
              <a:blip r:embed="rId3"/>
              <a:stretch>
                <a:fillRect/>
              </a:stretch>
            </p:blipFill>
            <p:spPr>
              <a:xfrm>
                <a:off x="1009462" y="1479085"/>
                <a:ext cx="10370529" cy="5373108"/>
              </a:xfrm>
              <a:prstGeom prst="rect">
                <a:avLst/>
              </a:prstGeom>
            </p:spPr>
          </p:pic>
        </mc:Fallback>
      </mc:AlternateContent>
    </p:spTree>
    <p:extLst>
      <p:ext uri="{BB962C8B-B14F-4D97-AF65-F5344CB8AC3E}">
        <p14:creationId xmlns:p14="http://schemas.microsoft.com/office/powerpoint/2010/main" val="4225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A picture containing outdoor, sky, tree, ground&#10;&#10;Description automatically generated">
            <a:extLst>
              <a:ext uri="{FF2B5EF4-FFF2-40B4-BE49-F238E27FC236}">
                <a16:creationId xmlns:a16="http://schemas.microsoft.com/office/drawing/2014/main" id="{AC49A3FC-13B7-E27E-6790-F78B037DB28C}"/>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5412" r="-1" b="-1"/>
          <a:stretch/>
        </p:blipFill>
        <p:spPr>
          <a:xfrm>
            <a:off x="153" y="10"/>
            <a:ext cx="12191695" cy="6857990"/>
          </a:xfrm>
          <a:prstGeom prst="rect">
            <a:avLst/>
          </a:prstGeom>
        </p:spPr>
      </p:pic>
      <p:pic>
        <p:nvPicPr>
          <p:cNvPr id="34" name="Picture 3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6515F4A-EB79-B2AF-9FB8-D684A3909E5E}"/>
              </a:ext>
            </a:extLst>
          </p:cNvPr>
          <p:cNvSpPr>
            <a:spLocks noGrp="1"/>
          </p:cNvSpPr>
          <p:nvPr>
            <p:ph type="title"/>
          </p:nvPr>
        </p:nvSpPr>
        <p:spPr>
          <a:xfrm>
            <a:off x="1102605" y="334581"/>
            <a:ext cx="10828776" cy="1550704"/>
          </a:xfrm>
        </p:spPr>
        <p:txBody>
          <a:bodyPr>
            <a:noAutofit/>
          </a:bodyPr>
          <a:lstStyle/>
          <a:p>
            <a:pPr algn="l"/>
            <a:r>
              <a:rPr lang="en-US" sz="4000" dirty="0">
                <a:latin typeface="Georgia Pro"/>
                <a:ea typeface="+mj-lt"/>
                <a:cs typeface="+mj-lt"/>
              </a:rPr>
              <a:t>3. Heating Up: Exploring the Impact of Climate Change on Temperature Trends Worldwide</a:t>
            </a:r>
            <a:endParaRPr lang="en-US" sz="4000" dirty="0">
              <a:latin typeface="Georgia Pro"/>
            </a:endParaRPr>
          </a:p>
        </p:txBody>
      </p:sp>
      <p:sp>
        <p:nvSpPr>
          <p:cNvPr id="36" name="Rectangle 3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943022-6FAC-C69D-489F-78E67066A4C8}"/>
              </a:ext>
            </a:extLst>
          </p:cNvPr>
          <p:cNvSpPr>
            <a:spLocks noGrp="1"/>
          </p:cNvSpPr>
          <p:nvPr>
            <p:ph idx="1"/>
          </p:nvPr>
        </p:nvSpPr>
        <p:spPr>
          <a:xfrm>
            <a:off x="1500871" y="1578641"/>
            <a:ext cx="10356530" cy="4767225"/>
          </a:xfrm>
        </p:spPr>
        <p:txBody>
          <a:bodyPr vert="horz" lIns="91440" tIns="45720" rIns="91440" bIns="45720" rtlCol="0" anchor="ctr">
            <a:noAutofit/>
          </a:bodyPr>
          <a:lstStyle/>
          <a:p>
            <a:pPr marL="0" indent="0">
              <a:lnSpc>
                <a:spcPct val="110000"/>
              </a:lnSpc>
              <a:buNone/>
            </a:pPr>
            <a:r>
              <a:rPr lang="en-US" sz="2800" dirty="0">
                <a:solidFill>
                  <a:srgbClr val="FFC000"/>
                </a:solidFill>
              </a:rPr>
              <a:t>Climate Change - Temperature Changes</a:t>
            </a:r>
            <a:r>
              <a:rPr lang="en-US" sz="2800" dirty="0">
                <a:solidFill>
                  <a:srgbClr val="C75B5B"/>
                </a:solidFill>
              </a:rPr>
              <a:t> </a:t>
            </a:r>
            <a:endParaRPr lang="en-US">
              <a:solidFill>
                <a:srgbClr val="C75B5B"/>
              </a:solidFill>
              <a:cs typeface="Arial"/>
            </a:endParaRPr>
          </a:p>
          <a:p>
            <a:pPr marL="210185" indent="-210185">
              <a:lnSpc>
                <a:spcPct val="110000"/>
              </a:lnSpc>
            </a:pPr>
            <a:r>
              <a:rPr lang="en-US" dirty="0">
                <a:ea typeface="+mn-lt"/>
                <a:cs typeface="+mn-lt"/>
              </a:rPr>
              <a:t>The temperature change dataset for the world provides options to analyze particular time periods such as seasons, months, or years, as well as specific factors like countries, continents, or the entire world. The questions that we'll be addressing in this section are as follows:</a:t>
            </a:r>
            <a:endParaRPr lang="en-US">
              <a:cs typeface="Arial"/>
            </a:endParaRPr>
          </a:p>
          <a:p>
            <a:pPr marL="210185" indent="-210185">
              <a:lnSpc>
                <a:spcPct val="110000"/>
              </a:lnSpc>
            </a:pPr>
            <a:r>
              <a:rPr lang="en-US" dirty="0">
                <a:ea typeface="+mn-lt"/>
                <a:cs typeface="+mn-lt"/>
              </a:rPr>
              <a:t>How do global climate changes differ from the seasonal changes of spring, summer, autumn, and winter?</a:t>
            </a:r>
            <a:endParaRPr lang="en-US">
              <a:cs typeface="Arial"/>
            </a:endParaRPr>
          </a:p>
          <a:p>
            <a:pPr marL="210185" indent="-210185">
              <a:lnSpc>
                <a:spcPct val="110000"/>
              </a:lnSpc>
            </a:pPr>
            <a:r>
              <a:rPr lang="en-US" dirty="0">
                <a:ea typeface="+mn-lt"/>
                <a:cs typeface="+mn-lt"/>
              </a:rPr>
              <a:t>How does global climate change vary throughout the 12 months of the year?</a:t>
            </a:r>
            <a:endParaRPr lang="en-US">
              <a:cs typeface="Arial"/>
            </a:endParaRPr>
          </a:p>
          <a:p>
            <a:pPr marL="210185" indent="-210185">
              <a:lnSpc>
                <a:spcPct val="110000"/>
              </a:lnSpc>
            </a:pPr>
            <a:r>
              <a:rPr lang="en-US" dirty="0">
                <a:ea typeface="+mn-lt"/>
                <a:cs typeface="+mn-lt"/>
              </a:rPr>
              <a:t>What has been the climate change trend for each country from 1961 to 2019?</a:t>
            </a:r>
            <a:endParaRPr lang="en-US" dirty="0"/>
          </a:p>
          <a:p>
            <a:pPr marL="210185" indent="-210185">
              <a:lnSpc>
                <a:spcPct val="110000"/>
              </a:lnSpc>
            </a:pPr>
            <a:endParaRPr lang="en-US" sz="1700"/>
          </a:p>
        </p:txBody>
      </p:sp>
      <p:sp>
        <p:nvSpPr>
          <p:cNvPr id="16" name="TextBox 15">
            <a:extLst>
              <a:ext uri="{FF2B5EF4-FFF2-40B4-BE49-F238E27FC236}">
                <a16:creationId xmlns:a16="http://schemas.microsoft.com/office/drawing/2014/main" id="{FF860523-9073-D2E8-F410-47F0FD2E3934}"/>
              </a:ext>
            </a:extLst>
          </p:cNvPr>
          <p:cNvSpPr txBox="1"/>
          <p:nvPr/>
        </p:nvSpPr>
        <p:spPr>
          <a:xfrm flipV="1">
            <a:off x="4724400" y="4659313"/>
            <a:ext cx="2743200" cy="317500"/>
          </a:xfrm>
          <a:prstGeom prst="rect">
            <a:avLst/>
          </a:prstGeom>
        </p:spPr>
        <p:txBody>
          <a:bodyPr lIns="91440" tIns="45720" rIns="91440" bIns="45720" anchor="t">
            <a:normAutofit fontScale="92500" lnSpcReduction="20000"/>
          </a:bodyPr>
          <a:lstStyle/>
          <a:p>
            <a:endParaRPr lang="en-US" dirty="0">
              <a:cs typeface="Arial"/>
            </a:endParaRPr>
          </a:p>
        </p:txBody>
      </p:sp>
    </p:spTree>
    <p:extLst>
      <p:ext uri="{BB962C8B-B14F-4D97-AF65-F5344CB8AC3E}">
        <p14:creationId xmlns:p14="http://schemas.microsoft.com/office/powerpoint/2010/main" val="272450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44" name="Rectangle 129">
            <a:extLst>
              <a:ext uri="{FF2B5EF4-FFF2-40B4-BE49-F238E27FC236}">
                <a16:creationId xmlns:a16="http://schemas.microsoft.com/office/drawing/2014/main" id="{4769E7C1-A0D2-4A9A-B20B-68131E5E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31">
            <a:extLst>
              <a:ext uri="{FF2B5EF4-FFF2-40B4-BE49-F238E27FC236}">
                <a16:creationId xmlns:a16="http://schemas.microsoft.com/office/drawing/2014/main" id="{881DA4F5-7FE4-4AAC-86DD-581AB73E71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6" name="Picture 133">
            <a:extLst>
              <a:ext uri="{FF2B5EF4-FFF2-40B4-BE49-F238E27FC236}">
                <a16:creationId xmlns:a16="http://schemas.microsoft.com/office/drawing/2014/main" id="{BABD6298-0FA3-4958-92D9-58BB1C35E8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7" name="Rectangle 135">
            <a:extLst>
              <a:ext uri="{FF2B5EF4-FFF2-40B4-BE49-F238E27FC236}">
                <a16:creationId xmlns:a16="http://schemas.microsoft.com/office/drawing/2014/main" id="{2A3C34FA-A89F-402A-8C08-206402BEB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37">
            <a:extLst>
              <a:ext uri="{FF2B5EF4-FFF2-40B4-BE49-F238E27FC236}">
                <a16:creationId xmlns:a16="http://schemas.microsoft.com/office/drawing/2014/main" id="{E99BD194-5F14-4DCC-8EDD-48B7C99DF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41981" y="288511"/>
            <a:ext cx="4248539" cy="1048365"/>
          </a:xfrm>
        </p:spPr>
        <p:txBody>
          <a:bodyPr vert="horz" lIns="91440" tIns="45720" rIns="91440" bIns="45720" rtlCol="0" anchor="t">
            <a:noAutofit/>
          </a:bodyPr>
          <a:lstStyle/>
          <a:p>
            <a:pPr algn="l"/>
            <a:r>
              <a:rPr lang="fr-FR" sz="4000" dirty="0">
                <a:latin typeface="Georgia Pro"/>
                <a:cs typeface="Times New Roman"/>
              </a:rPr>
              <a:t> </a:t>
            </a:r>
            <a:r>
              <a:rPr lang="en-US" sz="5400" dirty="0">
                <a:latin typeface="Georgia Pro"/>
                <a:ea typeface="+mj-lt"/>
                <a:cs typeface="+mj-lt"/>
              </a:rPr>
              <a:t>Introduction</a:t>
            </a:r>
            <a:endParaRPr lang="fr-FR" sz="4800" b="1" dirty="0">
              <a:latin typeface="Georgia Pro"/>
              <a:ea typeface="+mj-lt"/>
              <a:cs typeface="+mj-lt"/>
            </a:endParaRPr>
          </a:p>
        </p:txBody>
      </p:sp>
      <p:pic>
        <p:nvPicPr>
          <p:cNvPr id="10" name="Picture 10" descr="A picture containing star, outdoor object&#10;&#10;Description automatically generated">
            <a:extLst>
              <a:ext uri="{FF2B5EF4-FFF2-40B4-BE49-F238E27FC236}">
                <a16:creationId xmlns:a16="http://schemas.microsoft.com/office/drawing/2014/main" id="{51117608-19AF-1984-59E6-802D690164B3}"/>
              </a:ext>
            </a:extLst>
          </p:cNvPr>
          <p:cNvPicPr>
            <a:picLocks noChangeAspect="1"/>
          </p:cNvPicPr>
          <p:nvPr/>
        </p:nvPicPr>
        <p:blipFill rotWithShape="1">
          <a:blip r:embed="rId6"/>
          <a:srcRect l="17818" r="22301" b="-2"/>
          <a:stretch/>
        </p:blipFill>
        <p:spPr>
          <a:xfrm>
            <a:off x="1004815" y="4231418"/>
            <a:ext cx="2764865" cy="2619630"/>
          </a:xfrm>
          <a:prstGeom prst="rect">
            <a:avLst/>
          </a:prstGeom>
          <a:ln w="12700">
            <a:solidFill>
              <a:schemeClr val="tx1"/>
            </a:solidFill>
          </a:ln>
        </p:spPr>
      </p:pic>
      <p:pic>
        <p:nvPicPr>
          <p:cNvPr id="9" name="Picture 9">
            <a:extLst>
              <a:ext uri="{FF2B5EF4-FFF2-40B4-BE49-F238E27FC236}">
                <a16:creationId xmlns:a16="http://schemas.microsoft.com/office/drawing/2014/main" id="{245DE1F3-E8F1-6F5E-7C7F-9746B4CD9C90}"/>
              </a:ext>
            </a:extLst>
          </p:cNvPr>
          <p:cNvPicPr>
            <a:picLocks noChangeAspect="1"/>
          </p:cNvPicPr>
          <p:nvPr/>
        </p:nvPicPr>
        <p:blipFill rotWithShape="1">
          <a:blip r:embed="rId7"/>
          <a:srcRect l="11272" r="19350" b="-2"/>
          <a:stretch/>
        </p:blipFill>
        <p:spPr>
          <a:xfrm>
            <a:off x="3765526" y="4242966"/>
            <a:ext cx="2238471" cy="2617581"/>
          </a:xfrm>
          <a:prstGeom prst="rect">
            <a:avLst/>
          </a:prstGeom>
          <a:ln w="12700">
            <a:solidFill>
              <a:schemeClr val="tx1"/>
            </a:solidFill>
          </a:ln>
        </p:spPr>
      </p:pic>
      <p:pic>
        <p:nvPicPr>
          <p:cNvPr id="7" name="Picture 7" descr="Map&#10;&#10;Description automatically generated">
            <a:extLst>
              <a:ext uri="{FF2B5EF4-FFF2-40B4-BE49-F238E27FC236}">
                <a16:creationId xmlns:a16="http://schemas.microsoft.com/office/drawing/2014/main" id="{2345542D-CB7A-5A31-3A2C-E4148F0666D6}"/>
              </a:ext>
            </a:extLst>
          </p:cNvPr>
          <p:cNvPicPr>
            <a:picLocks noChangeAspect="1"/>
          </p:cNvPicPr>
          <p:nvPr/>
        </p:nvPicPr>
        <p:blipFill rotWithShape="1">
          <a:blip r:embed="rId8"/>
          <a:srcRect l="3190" r="9199" b="-1"/>
          <a:stretch/>
        </p:blipFill>
        <p:spPr>
          <a:xfrm>
            <a:off x="995944" y="8319"/>
            <a:ext cx="5013543" cy="4229089"/>
          </a:xfrm>
          <a:prstGeom prst="rect">
            <a:avLst/>
          </a:prstGeom>
          <a:ln w="12700">
            <a:solidFill>
              <a:schemeClr val="tx1"/>
            </a:solidFill>
          </a:ln>
        </p:spPr>
      </p:pic>
      <p:sp>
        <p:nvSpPr>
          <p:cNvPr id="149" name="Rectangle 139">
            <a:extLst>
              <a:ext uri="{FF2B5EF4-FFF2-40B4-BE49-F238E27FC236}">
                <a16:creationId xmlns:a16="http://schemas.microsoft.com/office/drawing/2014/main" id="{0C2CE016-7426-4D51-9172-45C735FE2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61033" y="2052116"/>
            <a:ext cx="5050715" cy="3997828"/>
          </a:xfrm>
        </p:spPr>
        <p:txBody>
          <a:bodyPr vert="horz" lIns="91440" tIns="45720" rIns="91440" bIns="45720" rtlCol="0" anchor="ctr">
            <a:noAutofit/>
          </a:bodyPr>
          <a:lstStyle/>
          <a:p>
            <a:pPr marL="210185" indent="-210185" algn="just">
              <a:lnSpc>
                <a:spcPct val="110000"/>
              </a:lnSpc>
            </a:pPr>
            <a:endParaRPr lang="en-US" sz="1100"/>
          </a:p>
          <a:p>
            <a:pPr marL="210185" indent="-210185" algn="just">
              <a:lnSpc>
                <a:spcPct val="110000"/>
              </a:lnSpc>
            </a:pPr>
            <a:r>
              <a:rPr lang="en-US" sz="1800" dirty="0">
                <a:ea typeface="+mn-lt"/>
                <a:cs typeface="+mn-lt"/>
              </a:rPr>
              <a:t>Over the past few centuries, the world population has increased exponentially, and it is projected to reach 10 billion by 2050. With this growth, there has been an increased demand for food, energy, and water. However, this has also resulted in several crises, including the pressing issue of climate change.</a:t>
            </a:r>
            <a:endParaRPr lang="en-US" sz="1800" dirty="0">
              <a:cs typeface="Arial"/>
            </a:endParaRPr>
          </a:p>
          <a:p>
            <a:pPr marL="210185" indent="-210185" algn="just">
              <a:lnSpc>
                <a:spcPct val="110000"/>
              </a:lnSpc>
            </a:pPr>
            <a:r>
              <a:rPr lang="en-US" sz="1800" dirty="0">
                <a:ea typeface="+mn-lt"/>
                <a:cs typeface="+mn-lt"/>
              </a:rPr>
              <a:t>One major contributor to climate change is the agricultural and livestock sector, which accounts for 25-30% of global CO emissions. As we seek to address the challenges of meeting the world's growing needs, it is important to consider the impact that these sectors have on the environment and work towards finding sustainable solutions.</a:t>
            </a:r>
            <a:endParaRPr lang="en-US" sz="1800" dirty="0"/>
          </a:p>
          <a:p>
            <a:pPr marL="210185" indent="-210185" algn="just">
              <a:lnSpc>
                <a:spcPct val="110000"/>
              </a:lnSpc>
            </a:pPr>
            <a:endParaRPr lang="en-US" sz="1100"/>
          </a:p>
        </p:txBody>
      </p:sp>
      <p:sp>
        <p:nvSpPr>
          <p:cNvPr id="150" name="Rectangle 141">
            <a:extLst>
              <a:ext uri="{FF2B5EF4-FFF2-40B4-BE49-F238E27FC236}">
                <a16:creationId xmlns:a16="http://schemas.microsoft.com/office/drawing/2014/main" id="{4B3E0BD3-7E48-45B6-BDF6-8ED6E52DA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7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D14-3DAE-7407-1617-1349A4F2273A}"/>
              </a:ext>
            </a:extLst>
          </p:cNvPr>
          <p:cNvSpPr>
            <a:spLocks noGrp="1"/>
          </p:cNvSpPr>
          <p:nvPr>
            <p:ph type="title"/>
          </p:nvPr>
        </p:nvSpPr>
        <p:spPr>
          <a:xfrm>
            <a:off x="687819" y="102906"/>
            <a:ext cx="10655399" cy="878340"/>
          </a:xfrm>
        </p:spPr>
        <p:txBody>
          <a:bodyPr>
            <a:normAutofit fontScale="90000"/>
          </a:bodyPr>
          <a:lstStyle/>
          <a:p>
            <a:pPr algn="ctr"/>
            <a:r>
              <a:rPr lang="en-US" dirty="0">
                <a:latin typeface="Georgia Pro"/>
                <a:ea typeface="+mj-lt"/>
                <a:cs typeface="+mj-lt"/>
              </a:rPr>
              <a:t>Global climatic changes differing based on four seasons: spring, summer, autumn, and winter</a:t>
            </a:r>
            <a:endParaRPr lang="en-US">
              <a:latin typeface="Georgia Pro"/>
            </a:endParaRPr>
          </a:p>
        </p:txBody>
      </p:sp>
      <p:sp>
        <p:nvSpPr>
          <p:cNvPr id="3" name="Content Placeholder 2">
            <a:extLst>
              <a:ext uri="{FF2B5EF4-FFF2-40B4-BE49-F238E27FC236}">
                <a16:creationId xmlns:a16="http://schemas.microsoft.com/office/drawing/2014/main" id="{EFA3FD64-7C8A-57D0-B861-AE2D2FC5EA1A}"/>
              </a:ext>
            </a:extLst>
          </p:cNvPr>
          <p:cNvSpPr>
            <a:spLocks noGrp="1"/>
          </p:cNvSpPr>
          <p:nvPr>
            <p:ph idx="1"/>
          </p:nvPr>
        </p:nvSpPr>
        <p:spPr>
          <a:xfrm>
            <a:off x="116937" y="896365"/>
            <a:ext cx="2779493" cy="6110045"/>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F0E8C92D-E20D-83E1-CD38-33E5EAAF19AB}"/>
                  </a:ext>
                </a:extLst>
              </p:cNvPr>
              <p:cNvGraphicFramePr>
                <a:graphicFrameLocks noGrp="1"/>
              </p:cNvGraphicFramePr>
              <p:nvPr>
                <p:extLst>
                  <p:ext uri="{D42A27DB-BD31-4B8C-83A1-F6EECF244321}">
                    <p14:modId xmlns:p14="http://schemas.microsoft.com/office/powerpoint/2010/main" val="2867365611"/>
                  </p:ext>
                </p:extLst>
              </p:nvPr>
            </p:nvGraphicFramePr>
            <p:xfrm>
              <a:off x="1075510" y="1319881"/>
              <a:ext cx="10252935" cy="55221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F0E8C92D-E20D-83E1-CD38-33E5EAAF19AB}"/>
                  </a:ext>
                </a:extLst>
              </p:cNvPr>
              <p:cNvPicPr>
                <a:picLocks noGrp="1" noRot="1" noChangeAspect="1" noMove="1" noResize="1" noEditPoints="1" noAdjustHandles="1" noChangeArrowheads="1" noChangeShapeType="1"/>
              </p:cNvPicPr>
              <p:nvPr/>
            </p:nvPicPr>
            <p:blipFill>
              <a:blip r:embed="rId3"/>
              <a:stretch>
                <a:fillRect/>
              </a:stretch>
            </p:blipFill>
            <p:spPr>
              <a:xfrm>
                <a:off x="1075510" y="1319881"/>
                <a:ext cx="10252935" cy="5522165"/>
              </a:xfrm>
              <a:prstGeom prst="rect">
                <a:avLst/>
              </a:prstGeom>
            </p:spPr>
          </p:pic>
        </mc:Fallback>
      </mc:AlternateContent>
    </p:spTree>
    <p:extLst>
      <p:ext uri="{BB962C8B-B14F-4D97-AF65-F5344CB8AC3E}">
        <p14:creationId xmlns:p14="http://schemas.microsoft.com/office/powerpoint/2010/main" val="122782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D929-9CB7-3610-1360-B165381DCFF6}"/>
              </a:ext>
            </a:extLst>
          </p:cNvPr>
          <p:cNvSpPr>
            <a:spLocks noGrp="1"/>
          </p:cNvSpPr>
          <p:nvPr>
            <p:ph type="title"/>
          </p:nvPr>
        </p:nvSpPr>
        <p:spPr>
          <a:xfrm>
            <a:off x="917718" y="157719"/>
            <a:ext cx="10358166" cy="393239"/>
          </a:xfrm>
        </p:spPr>
        <p:txBody>
          <a:bodyPr>
            <a:normAutofit fontScale="90000"/>
          </a:bodyPr>
          <a:lstStyle/>
          <a:p>
            <a:pPr algn="ctr"/>
            <a:r>
              <a:rPr lang="en-US" dirty="0">
                <a:latin typeface="Georgia Pro"/>
                <a:ea typeface="+mj-lt"/>
                <a:cs typeface="+mj-lt"/>
              </a:rPr>
              <a:t>Global climate change varying throughout the 12 months of the year</a:t>
            </a:r>
            <a:endParaRPr lang="en-US">
              <a:latin typeface="Georgia Pro"/>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A6E62F41-3948-B526-6E95-204F7448A98F}"/>
                  </a:ext>
                </a:extLst>
              </p:cNvPr>
              <p:cNvGraphicFramePr>
                <a:graphicFrameLocks noGrp="1"/>
              </p:cNvGraphicFramePr>
              <p:nvPr>
                <p:extLst>
                  <p:ext uri="{D42A27DB-BD31-4B8C-83A1-F6EECF244321}">
                    <p14:modId xmlns:p14="http://schemas.microsoft.com/office/powerpoint/2010/main" val="3945253127"/>
                  </p:ext>
                </p:extLst>
              </p:nvPr>
            </p:nvGraphicFramePr>
            <p:xfrm>
              <a:off x="983003" y="1203705"/>
              <a:ext cx="10391020" cy="569097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A6E62F41-3948-B526-6E95-204F7448A98F}"/>
                  </a:ext>
                </a:extLst>
              </p:cNvPr>
              <p:cNvPicPr>
                <a:picLocks noGrp="1" noRot="1" noChangeAspect="1" noMove="1" noResize="1" noEditPoints="1" noAdjustHandles="1" noChangeArrowheads="1" noChangeShapeType="1"/>
              </p:cNvPicPr>
              <p:nvPr/>
            </p:nvPicPr>
            <p:blipFill>
              <a:blip r:embed="rId3"/>
              <a:stretch>
                <a:fillRect/>
              </a:stretch>
            </p:blipFill>
            <p:spPr>
              <a:xfrm>
                <a:off x="983003" y="1203705"/>
                <a:ext cx="10391020" cy="5690973"/>
              </a:xfrm>
              <a:prstGeom prst="rect">
                <a:avLst/>
              </a:prstGeom>
            </p:spPr>
          </p:pic>
        </mc:Fallback>
      </mc:AlternateContent>
    </p:spTree>
    <p:extLst>
      <p:ext uri="{BB962C8B-B14F-4D97-AF65-F5344CB8AC3E}">
        <p14:creationId xmlns:p14="http://schemas.microsoft.com/office/powerpoint/2010/main" val="16071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02C6-EDA3-8582-5ABF-79386CE3AADE}"/>
              </a:ext>
            </a:extLst>
          </p:cNvPr>
          <p:cNvSpPr>
            <a:spLocks noGrp="1"/>
          </p:cNvSpPr>
          <p:nvPr>
            <p:ph type="title"/>
          </p:nvPr>
        </p:nvSpPr>
        <p:spPr>
          <a:xfrm>
            <a:off x="803386" y="276087"/>
            <a:ext cx="10688802" cy="1053988"/>
          </a:xfrm>
        </p:spPr>
        <p:txBody>
          <a:bodyPr/>
          <a:lstStyle/>
          <a:p>
            <a:pPr algn="ctr"/>
            <a:r>
              <a:rPr lang="en-US" b="1" dirty="0">
                <a:latin typeface="Georgia Pro"/>
              </a:rPr>
              <a:t>The climate change trend for each country from 1961 to 2019</a:t>
            </a:r>
            <a:endParaRPr lang="en-US" dirty="0">
              <a:latin typeface="Georgia Pro"/>
            </a:endParaRPr>
          </a:p>
          <a:p>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61B7F2E6-6FD1-F636-3B10-60FB458C99D1}"/>
                  </a:ext>
                </a:extLst>
              </p:cNvPr>
              <p:cNvGraphicFramePr>
                <a:graphicFrameLocks noGrp="1"/>
              </p:cNvGraphicFramePr>
              <p:nvPr>
                <p:extLst>
                  <p:ext uri="{D42A27DB-BD31-4B8C-83A1-F6EECF244321}">
                    <p14:modId xmlns:p14="http://schemas.microsoft.com/office/powerpoint/2010/main" val="2198473356"/>
                  </p:ext>
                </p:extLst>
              </p:nvPr>
            </p:nvGraphicFramePr>
            <p:xfrm>
              <a:off x="1006136" y="1431524"/>
              <a:ext cx="10386872" cy="540058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61B7F2E6-6FD1-F636-3B10-60FB458C99D1}"/>
                  </a:ext>
                </a:extLst>
              </p:cNvPr>
              <p:cNvPicPr>
                <a:picLocks noGrp="1" noRot="1" noChangeAspect="1" noMove="1" noResize="1" noEditPoints="1" noAdjustHandles="1" noChangeArrowheads="1" noChangeShapeType="1"/>
              </p:cNvPicPr>
              <p:nvPr/>
            </p:nvPicPr>
            <p:blipFill>
              <a:blip r:embed="rId3"/>
              <a:stretch>
                <a:fillRect/>
              </a:stretch>
            </p:blipFill>
            <p:spPr>
              <a:xfrm>
                <a:off x="1006136" y="1431524"/>
                <a:ext cx="10386872" cy="5400583"/>
              </a:xfrm>
              <a:prstGeom prst="rect">
                <a:avLst/>
              </a:prstGeom>
            </p:spPr>
          </p:pic>
        </mc:Fallback>
      </mc:AlternateContent>
    </p:spTree>
    <p:extLst>
      <p:ext uri="{BB962C8B-B14F-4D97-AF65-F5344CB8AC3E}">
        <p14:creationId xmlns:p14="http://schemas.microsoft.com/office/powerpoint/2010/main" val="1766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D5FDF-16A3-C1F9-7435-711BB96C26F5}"/>
              </a:ext>
            </a:extLst>
          </p:cNvPr>
          <p:cNvSpPr>
            <a:spLocks noGrp="1"/>
          </p:cNvSpPr>
          <p:nvPr>
            <p:ph type="title"/>
          </p:nvPr>
        </p:nvSpPr>
        <p:spPr>
          <a:xfrm>
            <a:off x="1182766" y="423357"/>
            <a:ext cx="9387373" cy="722123"/>
          </a:xfrm>
        </p:spPr>
        <p:txBody>
          <a:bodyPr>
            <a:normAutofit fontScale="90000"/>
          </a:bodyPr>
          <a:lstStyle/>
          <a:p>
            <a:pPr algn="l"/>
            <a:r>
              <a:rPr lang="en-US" sz="6600" dirty="0">
                <a:latin typeface="Georgia Pro"/>
                <a:ea typeface="+mj-lt"/>
                <a:cs typeface="+mj-lt"/>
              </a:rPr>
              <a:t>Conclusion</a:t>
            </a:r>
            <a:endParaRPr lang="en-US" sz="6600">
              <a:latin typeface="Georgia Pro"/>
              <a:cs typeface="Arial"/>
            </a:endParaRPr>
          </a:p>
        </p:txBody>
      </p:sp>
      <p:sp>
        <p:nvSpPr>
          <p:cNvPr id="3" name="Content Placeholder 2">
            <a:extLst>
              <a:ext uri="{FF2B5EF4-FFF2-40B4-BE49-F238E27FC236}">
                <a16:creationId xmlns:a16="http://schemas.microsoft.com/office/drawing/2014/main" id="{C2FEEC7B-F349-F948-E18B-EE9BA64288D0}"/>
              </a:ext>
            </a:extLst>
          </p:cNvPr>
          <p:cNvSpPr>
            <a:spLocks noGrp="1"/>
          </p:cNvSpPr>
          <p:nvPr>
            <p:ph idx="1"/>
          </p:nvPr>
        </p:nvSpPr>
        <p:spPr>
          <a:xfrm>
            <a:off x="887999" y="1378893"/>
            <a:ext cx="10841492" cy="4671051"/>
          </a:xfrm>
        </p:spPr>
        <p:txBody>
          <a:bodyPr vert="horz" lIns="91440" tIns="45720" rIns="91440" bIns="45720" rtlCol="0" anchor="t">
            <a:noAutofit/>
          </a:bodyPr>
          <a:lstStyle/>
          <a:p>
            <a:pPr marL="342900" indent="-342900">
              <a:lnSpc>
                <a:spcPct val="110000"/>
              </a:lnSpc>
            </a:pPr>
            <a:r>
              <a:rPr lang="en-US" sz="1900" dirty="0">
                <a:ea typeface="+mn-lt"/>
                <a:cs typeface="+mn-lt"/>
              </a:rPr>
              <a:t>In the past few decades, there has been a significant increase in the global production of food and feed. A noteworthy finding from our analysis is that a small number of countries, such as China, India, and the United States of America, produce a vast quantity of food. Moreover, plant-based foods were found to be the most widely produced in 2013, which is a positive outcome considering the results obtained from the CO₂ emissions dataset.</a:t>
            </a:r>
            <a:endParaRPr lang="en-US" sz="1900">
              <a:cs typeface="Arial"/>
            </a:endParaRPr>
          </a:p>
          <a:p>
            <a:pPr marL="210185" indent="-210185">
              <a:lnSpc>
                <a:spcPct val="110000"/>
              </a:lnSpc>
            </a:pPr>
            <a:r>
              <a:rPr lang="en-US" sz="1900" dirty="0">
                <a:ea typeface="+mn-lt"/>
                <a:cs typeface="+mn-lt"/>
              </a:rPr>
              <a:t>The analysis revealed that the production of animal-based foods, such as beef, sheep, pig, cheese, and dairy products, emits a considerable amount of CO₂. Beef, in particular, is not only the most polluting food but also requires a significant amount of land use.</a:t>
            </a:r>
            <a:endParaRPr lang="en-US" sz="1900">
              <a:cs typeface="Arial"/>
            </a:endParaRPr>
          </a:p>
          <a:p>
            <a:pPr marL="210185" indent="-210185">
              <a:lnSpc>
                <a:spcPct val="110000"/>
              </a:lnSpc>
            </a:pPr>
            <a:r>
              <a:rPr lang="en-US" sz="1900" dirty="0">
                <a:ea typeface="+mn-lt"/>
                <a:cs typeface="+mn-lt"/>
              </a:rPr>
              <a:t>Furthermore, an analysis of the temperature change dataset indicates that the Earth's temperature has risen considerably over the past four decades. This phenomenon affects the entire planet rather than a specific season or region.</a:t>
            </a:r>
            <a:endParaRPr lang="en-US" sz="1900">
              <a:cs typeface="Arial"/>
            </a:endParaRPr>
          </a:p>
          <a:p>
            <a:pPr marL="210185" indent="-210185">
              <a:lnSpc>
                <a:spcPct val="110000"/>
              </a:lnSpc>
            </a:pPr>
            <a:r>
              <a:rPr lang="en-US" sz="1900" dirty="0">
                <a:ea typeface="+mn-lt"/>
                <a:cs typeface="+mn-lt"/>
              </a:rPr>
              <a:t>These findings should prompt us to contemplate what we eat, how we produce it, and how we can minimize the impact on the environment.</a:t>
            </a:r>
            <a:endParaRPr lang="en-US" sz="1900" dirty="0"/>
          </a:p>
          <a:p>
            <a:pPr marL="210185" indent="-210185">
              <a:lnSpc>
                <a:spcPct val="110000"/>
              </a:lnSpc>
            </a:pPr>
            <a:endParaRPr lang="en-US" sz="1100"/>
          </a:p>
        </p:txBody>
      </p:sp>
    </p:spTree>
    <p:extLst>
      <p:ext uri="{BB962C8B-B14F-4D97-AF65-F5344CB8AC3E}">
        <p14:creationId xmlns:p14="http://schemas.microsoft.com/office/powerpoint/2010/main" val="22913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 name="Picture 3" descr="Aerial view of a highway near the ocean">
            <a:extLst>
              <a:ext uri="{FF2B5EF4-FFF2-40B4-BE49-F238E27FC236}">
                <a16:creationId xmlns:a16="http://schemas.microsoft.com/office/drawing/2014/main" id="{52DD7D13-F01C-487C-1282-95EEB4049023}"/>
              </a:ext>
            </a:extLst>
          </p:cNvPr>
          <p:cNvPicPr>
            <a:picLocks noChangeAspect="1"/>
          </p:cNvPicPr>
          <p:nvPr/>
        </p:nvPicPr>
        <p:blipFill rotWithShape="1">
          <a:blip r:embed="rId4">
            <a:alphaModFix amt="35000"/>
          </a:blip>
          <a:srcRect t="7718" b="17232"/>
          <a:stretch/>
        </p:blipFill>
        <p:spPr>
          <a:xfrm>
            <a:off x="-231569" y="-2"/>
            <a:ext cx="12191695" cy="6858000"/>
          </a:xfrm>
          <a:prstGeom prst="rect">
            <a:avLst/>
          </a:prstGeom>
        </p:spPr>
      </p:pic>
      <p:pic>
        <p:nvPicPr>
          <p:cNvPr id="26" name="Picture 25">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ADF0E2B9-6745-893A-FD0C-5F785C6F751C}"/>
              </a:ext>
            </a:extLst>
          </p:cNvPr>
          <p:cNvSpPr>
            <a:spLocks noGrp="1"/>
          </p:cNvSpPr>
          <p:nvPr>
            <p:ph type="title"/>
          </p:nvPr>
        </p:nvSpPr>
        <p:spPr>
          <a:xfrm>
            <a:off x="2292054" y="1202184"/>
            <a:ext cx="9115557" cy="5087011"/>
          </a:xfrm>
        </p:spPr>
        <p:txBody>
          <a:bodyPr vert="horz" lIns="91440" tIns="45720" rIns="91440" bIns="45720" rtlCol="0" anchor="t">
            <a:normAutofit/>
          </a:bodyPr>
          <a:lstStyle/>
          <a:p>
            <a:r>
              <a:rPr lang="en-US" sz="6600" dirty="0"/>
              <a:t>THANK YOU :)</a:t>
            </a:r>
            <a:br>
              <a:rPr lang="en-US" sz="6600" dirty="0">
                <a:cs typeface="Arial"/>
              </a:rPr>
            </a:br>
            <a:br>
              <a:rPr lang="en-US" sz="6600" dirty="0">
                <a:cs typeface="Arial"/>
              </a:rPr>
            </a:br>
            <a:br>
              <a:rPr lang="en-US" sz="6600" dirty="0"/>
            </a:br>
            <a:r>
              <a:rPr lang="en-US" sz="3600" dirty="0">
                <a:latin typeface="Georgia Pro"/>
                <a:cs typeface="Arial"/>
              </a:rPr>
              <a:t>GROUP 22</a:t>
            </a:r>
            <a:br>
              <a:rPr lang="en-US" sz="3600" dirty="0">
                <a:latin typeface="Georgia Pro"/>
                <a:cs typeface="Arial"/>
              </a:rPr>
            </a:br>
            <a:r>
              <a:rPr lang="en-US" sz="3600" dirty="0">
                <a:latin typeface="Georgia Pro"/>
                <a:cs typeface="Arial"/>
              </a:rPr>
              <a:t>- Valli Meenaa </a:t>
            </a:r>
            <a:r>
              <a:rPr lang="en-US" sz="3600" dirty="0" err="1">
                <a:latin typeface="Georgia Pro"/>
                <a:cs typeface="Arial"/>
              </a:rPr>
              <a:t>Vellaiyan</a:t>
            </a:r>
            <a:br>
              <a:rPr lang="en-US" sz="3600" dirty="0">
                <a:latin typeface="Georgia Pro"/>
                <a:cs typeface="Arial"/>
              </a:rPr>
            </a:br>
            <a:r>
              <a:rPr lang="en-US" sz="3600" dirty="0">
                <a:latin typeface="Georgia Pro"/>
                <a:cs typeface="Arial"/>
              </a:rPr>
              <a:t>-</a:t>
            </a:r>
            <a:r>
              <a:rPr lang="en-US" sz="3600" dirty="0" err="1">
                <a:latin typeface="Georgia Pro"/>
                <a:cs typeface="Arial"/>
              </a:rPr>
              <a:t>Yishtavi</a:t>
            </a:r>
            <a:r>
              <a:rPr lang="en-US" sz="3600" dirty="0">
                <a:latin typeface="Georgia Pro"/>
                <a:cs typeface="Arial"/>
              </a:rPr>
              <a:t> </a:t>
            </a:r>
            <a:r>
              <a:rPr lang="en-US" sz="3600" dirty="0" err="1">
                <a:latin typeface="Georgia Pro"/>
                <a:cs typeface="Arial"/>
              </a:rPr>
              <a:t>Gedipudi</a:t>
            </a:r>
            <a:br>
              <a:rPr lang="en-US" sz="3600" dirty="0">
                <a:latin typeface="Georgia Pro"/>
                <a:cs typeface="Arial"/>
              </a:rPr>
            </a:br>
            <a:r>
              <a:rPr lang="en-US" sz="3600" dirty="0">
                <a:latin typeface="Georgia Pro"/>
                <a:cs typeface="Arial"/>
              </a:rPr>
              <a:t>- Surya Pratap Singh</a:t>
            </a:r>
          </a:p>
        </p:txBody>
      </p:sp>
      <p:sp>
        <p:nvSpPr>
          <p:cNvPr id="28" name="Rectangle 27">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0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3A893-7BE0-B1BC-B550-196ED3A5CCEA}"/>
              </a:ext>
            </a:extLst>
          </p:cNvPr>
          <p:cNvSpPr>
            <a:spLocks noGrp="1"/>
          </p:cNvSpPr>
          <p:nvPr>
            <p:ph type="title"/>
          </p:nvPr>
        </p:nvSpPr>
        <p:spPr>
          <a:xfrm>
            <a:off x="1056874" y="450147"/>
            <a:ext cx="4986954" cy="1077229"/>
          </a:xfrm>
        </p:spPr>
        <p:txBody>
          <a:bodyPr>
            <a:normAutofit/>
          </a:bodyPr>
          <a:lstStyle/>
          <a:p>
            <a:pPr algn="l"/>
            <a:r>
              <a:rPr lang="en-US" sz="5400" dirty="0">
                <a:latin typeface="Georgia Pro"/>
                <a:ea typeface="+mj-lt"/>
                <a:cs typeface="+mj-lt"/>
              </a:rPr>
              <a:t>Objective</a:t>
            </a:r>
            <a:endParaRPr lang="en-US" sz="5400">
              <a:latin typeface="Georgia Pro"/>
            </a:endParaRPr>
          </a:p>
        </p:txBody>
      </p:sp>
      <p:sp>
        <p:nvSpPr>
          <p:cNvPr id="3" name="Content Placeholder 2">
            <a:extLst>
              <a:ext uri="{FF2B5EF4-FFF2-40B4-BE49-F238E27FC236}">
                <a16:creationId xmlns:a16="http://schemas.microsoft.com/office/drawing/2014/main" id="{8989D7CC-DFD6-4545-1FCE-4F4D27636B2F}"/>
              </a:ext>
            </a:extLst>
          </p:cNvPr>
          <p:cNvSpPr>
            <a:spLocks noGrp="1"/>
          </p:cNvSpPr>
          <p:nvPr>
            <p:ph idx="1"/>
          </p:nvPr>
        </p:nvSpPr>
        <p:spPr>
          <a:xfrm>
            <a:off x="1103058" y="1191980"/>
            <a:ext cx="6275456" cy="4857964"/>
          </a:xfrm>
        </p:spPr>
        <p:txBody>
          <a:bodyPr vert="horz" lIns="91440" tIns="45720" rIns="91440" bIns="45720" rtlCol="0" anchor="ctr">
            <a:noAutofit/>
          </a:bodyPr>
          <a:lstStyle/>
          <a:p>
            <a:pPr marL="0" indent="0">
              <a:lnSpc>
                <a:spcPct val="110000"/>
              </a:lnSpc>
              <a:buNone/>
            </a:pPr>
            <a:endParaRPr lang="en-US" dirty="0">
              <a:latin typeface="Times New Roman"/>
              <a:cs typeface="Arial"/>
            </a:endParaRPr>
          </a:p>
          <a:p>
            <a:pPr marL="0" indent="0">
              <a:lnSpc>
                <a:spcPct val="110000"/>
              </a:lnSpc>
              <a:buNone/>
            </a:pPr>
            <a:r>
              <a:rPr lang="en-US" dirty="0">
                <a:latin typeface="Times New Roman"/>
                <a:cs typeface="Arial"/>
              </a:rPr>
              <a:t>Investigating Global Food and Feed Production and its Co2 footprint.</a:t>
            </a:r>
            <a:endParaRPr lang="en-US">
              <a:latin typeface="Times New Roman"/>
              <a:ea typeface="+mn-lt"/>
              <a:cs typeface="+mn-lt"/>
            </a:endParaRPr>
          </a:p>
          <a:p>
            <a:pPr marL="344170" indent="-344170">
              <a:lnSpc>
                <a:spcPct val="110000"/>
              </a:lnSpc>
              <a:buFont typeface="Calibri" panose="05000000000000000000" pitchFamily="2" charset="2"/>
              <a:buChar char="-"/>
            </a:pPr>
            <a:r>
              <a:rPr lang="en-US" dirty="0">
                <a:latin typeface="Times New Roman"/>
                <a:ea typeface="+mn-lt"/>
                <a:cs typeface="+mn-lt"/>
              </a:rPr>
              <a:t>The objective of this report is to investigate the global production of food and feed and the associated environmental challenges such as climate change and pollution. We will use various datasets to provide an overview of crops, livestock, and fisheries production, as well as examine the primary pollutants related to these activities. The findings will assist stakeholders in identifying key challenges and developing sustainable solutions to meet the world's growing demand for food and energy while minimizing environmental impact.</a:t>
            </a:r>
            <a:endParaRPr lang="en-US" dirty="0">
              <a:latin typeface="Times New Roman"/>
              <a:cs typeface="Arial" panose="020B0604020202020204"/>
            </a:endParaRPr>
          </a:p>
          <a:p>
            <a:pPr marL="210185" indent="-210185">
              <a:lnSpc>
                <a:spcPct val="110000"/>
              </a:lnSpc>
            </a:pPr>
            <a:endParaRPr lang="en-US" sz="1500"/>
          </a:p>
        </p:txBody>
      </p:sp>
      <p:sp>
        <p:nvSpPr>
          <p:cNvPr id="33" name="Rectangle 1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238A21C-05DD-115E-750D-79BFCF0CBB6E}"/>
              </a:ext>
            </a:extLst>
          </p:cNvPr>
          <p:cNvPicPr>
            <a:picLocks noChangeAspect="1"/>
          </p:cNvPicPr>
          <p:nvPr/>
        </p:nvPicPr>
        <p:blipFill rotWithShape="1">
          <a:blip r:embed="rId3"/>
          <a:srcRect l="17434" r="31636"/>
          <a:stretch/>
        </p:blipFill>
        <p:spPr>
          <a:xfrm>
            <a:off x="7488474" y="5999"/>
            <a:ext cx="4703221" cy="6846456"/>
          </a:xfrm>
          <a:prstGeom prst="rect">
            <a:avLst/>
          </a:prstGeom>
        </p:spPr>
      </p:pic>
      <p:pic>
        <p:nvPicPr>
          <p:cNvPr id="34" name="Picture 1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320535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413E4-64EB-F86F-B9C9-355039E5DBE4}"/>
              </a:ext>
            </a:extLst>
          </p:cNvPr>
          <p:cNvSpPr>
            <a:spLocks noGrp="1"/>
          </p:cNvSpPr>
          <p:nvPr>
            <p:ph type="title"/>
          </p:nvPr>
        </p:nvSpPr>
        <p:spPr>
          <a:xfrm>
            <a:off x="1020389" y="231008"/>
            <a:ext cx="5512216" cy="973656"/>
          </a:xfrm>
        </p:spPr>
        <p:txBody>
          <a:bodyPr>
            <a:normAutofit/>
          </a:bodyPr>
          <a:lstStyle/>
          <a:p>
            <a:pPr algn="l"/>
            <a:r>
              <a:rPr lang="en-US" sz="5400" dirty="0">
                <a:latin typeface="Georgia Pro"/>
                <a:ea typeface="+mj-lt"/>
                <a:cs typeface="+mj-lt"/>
              </a:rPr>
              <a:t>MAIN FOCUS</a:t>
            </a:r>
            <a:r>
              <a:rPr lang="en-US" sz="5400" dirty="0">
                <a:ea typeface="+mj-lt"/>
                <a:cs typeface="+mj-lt"/>
              </a:rPr>
              <a:t> </a:t>
            </a:r>
            <a:endParaRPr lang="en-US" sz="5400">
              <a:ea typeface="+mj-lt"/>
              <a:cs typeface="+mj-lt"/>
            </a:endParaRPr>
          </a:p>
        </p:txBody>
      </p:sp>
      <p:sp>
        <p:nvSpPr>
          <p:cNvPr id="26" name="Content Placeholder 2">
            <a:extLst>
              <a:ext uri="{FF2B5EF4-FFF2-40B4-BE49-F238E27FC236}">
                <a16:creationId xmlns:a16="http://schemas.microsoft.com/office/drawing/2014/main" id="{3F39B4B3-7859-0CAC-EAFF-3F0EBB759474}"/>
              </a:ext>
            </a:extLst>
          </p:cNvPr>
          <p:cNvSpPr>
            <a:spLocks noGrp="1"/>
          </p:cNvSpPr>
          <p:nvPr>
            <p:ph idx="1"/>
          </p:nvPr>
        </p:nvSpPr>
        <p:spPr>
          <a:xfrm>
            <a:off x="1086973" y="1105165"/>
            <a:ext cx="5789314" cy="5255497"/>
          </a:xfrm>
        </p:spPr>
        <p:txBody>
          <a:bodyPr vert="horz" lIns="91440" tIns="45720" rIns="91440" bIns="45720" rtlCol="0" anchor="ctr">
            <a:noAutofit/>
          </a:bodyPr>
          <a:lstStyle/>
          <a:p>
            <a:pPr marL="0" indent="0">
              <a:lnSpc>
                <a:spcPct val="110000"/>
              </a:lnSpc>
              <a:buNone/>
            </a:pPr>
            <a:endParaRPr lang="en-US" dirty="0">
              <a:latin typeface="Times New Roman"/>
              <a:ea typeface="+mn-lt"/>
              <a:cs typeface="+mn-lt"/>
            </a:endParaRPr>
          </a:p>
          <a:p>
            <a:pPr marL="0" indent="0">
              <a:lnSpc>
                <a:spcPct val="110000"/>
              </a:lnSpc>
              <a:buNone/>
            </a:pPr>
            <a:r>
              <a:rPr lang="en-US" b="1" dirty="0">
                <a:latin typeface="Times New Roman"/>
                <a:ea typeface="+mn-lt"/>
                <a:cs typeface="Times New Roman"/>
              </a:rPr>
              <a:t>3 topics related to Global Food Production and its Environmental Impact</a:t>
            </a:r>
            <a:endParaRPr lang="en-US" b="1">
              <a:latin typeface="Times New Roman"/>
              <a:ea typeface="+mn-lt"/>
              <a:cs typeface="Arial"/>
            </a:endParaRPr>
          </a:p>
          <a:p>
            <a:pPr marL="210185" indent="-210185">
              <a:lnSpc>
                <a:spcPct val="110000"/>
              </a:lnSpc>
            </a:pPr>
            <a:r>
              <a:rPr lang="en-US" dirty="0">
                <a:latin typeface="Times New Roman"/>
                <a:ea typeface="+mn-lt"/>
                <a:cs typeface="+mn-lt"/>
              </a:rPr>
              <a:t>Feeding the World: An In-Depth Look at Global Food and Feed Production. </a:t>
            </a:r>
            <a:r>
              <a:rPr lang="en-US" b="1" i="1" dirty="0">
                <a:solidFill>
                  <a:schemeClr val="accent4">
                    <a:lumMod val="60000"/>
                    <a:lumOff val="40000"/>
                  </a:schemeClr>
                </a:solidFill>
                <a:latin typeface="Georgia Pro"/>
                <a:ea typeface="+mn-lt"/>
                <a:cs typeface="+mn-lt"/>
              </a:rPr>
              <a:t>Global Food and Feed production comparison</a:t>
            </a:r>
            <a:endParaRPr lang="en-US">
              <a:solidFill>
                <a:schemeClr val="accent4">
                  <a:lumMod val="60000"/>
                  <a:lumOff val="40000"/>
                </a:schemeClr>
              </a:solidFill>
              <a:latin typeface="Georgia Pro"/>
              <a:cs typeface="Arial"/>
            </a:endParaRPr>
          </a:p>
          <a:p>
            <a:pPr marL="210185" indent="-210185">
              <a:lnSpc>
                <a:spcPct val="110000"/>
              </a:lnSpc>
            </a:pPr>
            <a:r>
              <a:rPr lang="en-US" dirty="0">
                <a:latin typeface="Times New Roman"/>
                <a:ea typeface="+mn-lt"/>
                <a:cs typeface="+mn-lt"/>
              </a:rPr>
              <a:t>Uncovering the Carbon Footprint of Food: The Environmental Impact of Production Emissions. </a:t>
            </a:r>
            <a:r>
              <a:rPr lang="en-US" b="1" i="1" dirty="0">
                <a:solidFill>
                  <a:schemeClr val="accent4">
                    <a:lumMod val="60000"/>
                    <a:lumOff val="40000"/>
                  </a:schemeClr>
                </a:solidFill>
                <a:latin typeface="Georgia Pro"/>
                <a:ea typeface="+mn-lt"/>
                <a:cs typeface="+mn-lt"/>
              </a:rPr>
              <a:t>CO₂ emissions from food production</a:t>
            </a:r>
            <a:endParaRPr lang="en-US">
              <a:solidFill>
                <a:schemeClr val="accent4">
                  <a:lumMod val="60000"/>
                  <a:lumOff val="40000"/>
                </a:schemeClr>
              </a:solidFill>
              <a:latin typeface="Georgia Pro"/>
              <a:cs typeface="Arial"/>
            </a:endParaRPr>
          </a:p>
          <a:p>
            <a:pPr marL="210185" indent="-210185">
              <a:lnSpc>
                <a:spcPct val="110000"/>
              </a:lnSpc>
            </a:pPr>
            <a:r>
              <a:rPr lang="en-US" dirty="0">
                <a:latin typeface="Times New Roman"/>
                <a:ea typeface="+mn-lt"/>
                <a:cs typeface="+mn-lt"/>
              </a:rPr>
              <a:t>Heating Up: Exploring the Impact of Climate Change on Temperature Trends Worldwide. </a:t>
            </a:r>
            <a:r>
              <a:rPr lang="en-US" b="1" i="1" dirty="0">
                <a:solidFill>
                  <a:schemeClr val="accent4">
                    <a:lumMod val="60000"/>
                    <a:lumOff val="40000"/>
                  </a:schemeClr>
                </a:solidFill>
                <a:latin typeface="Georgia Pro"/>
                <a:ea typeface="+mn-lt"/>
                <a:cs typeface="+mn-lt"/>
              </a:rPr>
              <a:t>Climate Change -Temperature Changes</a:t>
            </a:r>
            <a:endParaRPr lang="en-US" sz="1600">
              <a:solidFill>
                <a:schemeClr val="accent4">
                  <a:lumMod val="60000"/>
                  <a:lumOff val="40000"/>
                </a:schemeClr>
              </a:solidFill>
              <a:latin typeface="Georgia Pro"/>
              <a:cs typeface="Arial" panose="020B0604020202020204"/>
            </a:endParaRPr>
          </a:p>
          <a:p>
            <a:pPr marL="210185" indent="-210185">
              <a:lnSpc>
                <a:spcPct val="110000"/>
              </a:lnSpc>
            </a:pPr>
            <a:endParaRPr lang="en-US" sz="1500"/>
          </a:p>
        </p:txBody>
      </p:sp>
      <p:sp>
        <p:nvSpPr>
          <p:cNvPr id="35" name="Rectangle 34">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person, outdoor, plant&#10;&#10;Description automatically generated">
            <a:extLst>
              <a:ext uri="{FF2B5EF4-FFF2-40B4-BE49-F238E27FC236}">
                <a16:creationId xmlns:a16="http://schemas.microsoft.com/office/drawing/2014/main" id="{6EE7D7CF-92F6-3513-412D-1F13B2E0AF0B}"/>
              </a:ext>
            </a:extLst>
          </p:cNvPr>
          <p:cNvPicPr>
            <a:picLocks noChangeAspect="1"/>
          </p:cNvPicPr>
          <p:nvPr/>
        </p:nvPicPr>
        <p:blipFill rotWithShape="1">
          <a:blip r:embed="rId3"/>
          <a:srcRect l="11130" r="51691"/>
          <a:stretch/>
        </p:blipFill>
        <p:spPr>
          <a:xfrm>
            <a:off x="7534656" y="227"/>
            <a:ext cx="4657039" cy="6858000"/>
          </a:xfrm>
          <a:prstGeom prst="rect">
            <a:avLst/>
          </a:prstGeom>
        </p:spPr>
      </p:pic>
      <p:pic>
        <p:nvPicPr>
          <p:cNvPr id="37" name="Picture 36">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305757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53581F1-58F0-4AB7-A8A0-209066727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Rolled oats in wooden bowl and table">
            <a:extLst>
              <a:ext uri="{FF2B5EF4-FFF2-40B4-BE49-F238E27FC236}">
                <a16:creationId xmlns:a16="http://schemas.microsoft.com/office/drawing/2014/main" id="{A4BA4F70-2DB8-80E4-1F37-E2CF04266FC9}"/>
              </a:ext>
            </a:extLst>
          </p:cNvPr>
          <p:cNvPicPr>
            <a:picLocks noChangeAspect="1"/>
          </p:cNvPicPr>
          <p:nvPr/>
        </p:nvPicPr>
        <p:blipFill rotWithShape="1">
          <a:blip r:embed="rId3"/>
          <a:srcRect t="18489" r="9091" b="4900"/>
          <a:stretch/>
        </p:blipFill>
        <p:spPr>
          <a:xfrm>
            <a:off x="20" y="227"/>
            <a:ext cx="12191675" cy="6858000"/>
          </a:xfrm>
          <a:prstGeom prst="rect">
            <a:avLst/>
          </a:prstGeom>
        </p:spPr>
      </p:pic>
      <p:pic>
        <p:nvPicPr>
          <p:cNvPr id="59" name="Picture 58">
            <a:extLst>
              <a:ext uri="{FF2B5EF4-FFF2-40B4-BE49-F238E27FC236}">
                <a16:creationId xmlns:a16="http://schemas.microsoft.com/office/drawing/2014/main" id="{7F805E00-AB38-4A7C-BECE-0DED0DECE7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1" name="Picture 60">
            <a:extLst>
              <a:ext uri="{FF2B5EF4-FFF2-40B4-BE49-F238E27FC236}">
                <a16:creationId xmlns:a16="http://schemas.microsoft.com/office/drawing/2014/main" id="{86805C35-00DC-4889-A7FD-065BDE84CE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3" name="Rectangle 62">
            <a:extLst>
              <a:ext uri="{FF2B5EF4-FFF2-40B4-BE49-F238E27FC236}">
                <a16:creationId xmlns:a16="http://schemas.microsoft.com/office/drawing/2014/main" id="{F4E6F7CC-42A8-4DCA-B793-34EE7A20C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49DF81A-9E35-48CB-A13A-0F3044872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BF782AB-FEB4-4E4B-B045-C02BC6558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7925404"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D7FE-CB6B-0D6D-A2F9-5774989FD410}"/>
              </a:ext>
            </a:extLst>
          </p:cNvPr>
          <p:cNvSpPr>
            <a:spLocks noGrp="1"/>
          </p:cNvSpPr>
          <p:nvPr>
            <p:ph type="title"/>
          </p:nvPr>
        </p:nvSpPr>
        <p:spPr>
          <a:xfrm>
            <a:off x="1102606" y="364173"/>
            <a:ext cx="7817031" cy="1521112"/>
          </a:xfrm>
        </p:spPr>
        <p:txBody>
          <a:bodyPr>
            <a:normAutofit/>
          </a:bodyPr>
          <a:lstStyle/>
          <a:p>
            <a:pPr marL="514350" indent="-514350" algn="l">
              <a:buAutoNum type="arabicPeriod"/>
            </a:pPr>
            <a:r>
              <a:rPr lang="en-US" sz="4800" dirty="0">
                <a:latin typeface="Georgia Pro"/>
                <a:ea typeface="+mj-lt"/>
                <a:cs typeface="+mj-lt"/>
              </a:rPr>
              <a:t>Global Food and Feed Production Comparison</a:t>
            </a:r>
            <a:endParaRPr lang="en-US" sz="3600" dirty="0">
              <a:latin typeface="Georgia Pro"/>
              <a:cs typeface="Arial"/>
            </a:endParaRPr>
          </a:p>
        </p:txBody>
      </p:sp>
      <p:sp>
        <p:nvSpPr>
          <p:cNvPr id="3" name="Content Placeholder 2">
            <a:extLst>
              <a:ext uri="{FF2B5EF4-FFF2-40B4-BE49-F238E27FC236}">
                <a16:creationId xmlns:a16="http://schemas.microsoft.com/office/drawing/2014/main" id="{03C86E30-C1C2-A3A7-0901-6B99E89122FC}"/>
              </a:ext>
            </a:extLst>
          </p:cNvPr>
          <p:cNvSpPr>
            <a:spLocks noGrp="1"/>
          </p:cNvSpPr>
          <p:nvPr>
            <p:ph idx="1"/>
          </p:nvPr>
        </p:nvSpPr>
        <p:spPr>
          <a:xfrm>
            <a:off x="1308521" y="2052116"/>
            <a:ext cx="7500705" cy="3997828"/>
          </a:xfrm>
        </p:spPr>
        <p:txBody>
          <a:bodyPr vert="horz" lIns="91440" tIns="45720" rIns="91440" bIns="45720" rtlCol="0">
            <a:normAutofit/>
          </a:bodyPr>
          <a:lstStyle/>
          <a:p>
            <a:pPr marL="210185" indent="-210185">
              <a:lnSpc>
                <a:spcPct val="110000"/>
              </a:lnSpc>
            </a:pPr>
            <a:r>
              <a:rPr lang="en-US" sz="1800" b="1" i="1" dirty="0">
                <a:ea typeface="+mn-lt"/>
                <a:cs typeface="+mn-lt"/>
              </a:rPr>
              <a:t>Food</a:t>
            </a:r>
            <a:r>
              <a:rPr lang="en-US" sz="1800" dirty="0">
                <a:ea typeface="+mn-lt"/>
                <a:cs typeface="+mn-lt"/>
              </a:rPr>
              <a:t> is any substance that humans consume for nutrition, sustenance, or pleasure. This can include fruits, vegetables, grains, meat, dairy products, and processed foods.</a:t>
            </a:r>
            <a:endParaRPr lang="en-US" sz="1700">
              <a:ea typeface="+mn-lt"/>
              <a:cs typeface="+mn-lt"/>
            </a:endParaRPr>
          </a:p>
          <a:p>
            <a:pPr marL="210185" indent="-210185">
              <a:lnSpc>
                <a:spcPct val="110000"/>
              </a:lnSpc>
            </a:pPr>
            <a:r>
              <a:rPr lang="en-US" sz="1800" b="1" i="1" dirty="0">
                <a:ea typeface="+mn-lt"/>
                <a:cs typeface="+mn-lt"/>
              </a:rPr>
              <a:t>Feed </a:t>
            </a:r>
            <a:r>
              <a:rPr lang="en-US" sz="1800" dirty="0">
                <a:ea typeface="+mn-lt"/>
                <a:cs typeface="+mn-lt"/>
              </a:rPr>
              <a:t>refers to substances given to livestock or poultry to provide them with the necessary nutrients for growth, health, and productivity. Animal feed can include a variety of ingredients, such as grains, protein sources, minerals, and vitamins, and is formulated to meet specific nutritional requirements for different animal species and stages of growth.</a:t>
            </a:r>
            <a:endParaRPr lang="en-US" sz="1700"/>
          </a:p>
        </p:txBody>
      </p:sp>
      <p:sp>
        <p:nvSpPr>
          <p:cNvPr id="69" name="Rectangle 68">
            <a:extLst>
              <a:ext uri="{FF2B5EF4-FFF2-40B4-BE49-F238E27FC236}">
                <a16:creationId xmlns:a16="http://schemas.microsoft.com/office/drawing/2014/main" id="{F4E9FDCC-E070-4D2E-9AE6-67D4AE6C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937"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50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D1F6-D9DE-5F79-0DCC-124ECE6DF590}"/>
              </a:ext>
            </a:extLst>
          </p:cNvPr>
          <p:cNvSpPr>
            <a:spLocks noGrp="1"/>
          </p:cNvSpPr>
          <p:nvPr>
            <p:ph type="title"/>
          </p:nvPr>
        </p:nvSpPr>
        <p:spPr>
          <a:xfrm>
            <a:off x="2611808" y="808056"/>
            <a:ext cx="7958331" cy="1609889"/>
          </a:xfrm>
        </p:spPr>
        <p:txBody>
          <a:bodyPr>
            <a:noAutofit/>
          </a:bodyPr>
          <a:lstStyle/>
          <a:p>
            <a:pPr algn="l"/>
            <a:r>
              <a:rPr lang="en-US" sz="6000" dirty="0">
                <a:ea typeface="+mj-lt"/>
                <a:cs typeface="+mj-lt"/>
              </a:rPr>
              <a:t>Questions Addressed</a:t>
            </a:r>
            <a:endParaRPr lang="en-US" sz="6000"/>
          </a:p>
        </p:txBody>
      </p:sp>
      <p:graphicFrame>
        <p:nvGraphicFramePr>
          <p:cNvPr id="5" name="Content Placeholder 2">
            <a:extLst>
              <a:ext uri="{FF2B5EF4-FFF2-40B4-BE49-F238E27FC236}">
                <a16:creationId xmlns:a16="http://schemas.microsoft.com/office/drawing/2014/main" id="{7699CAD5-2125-044F-E379-3270CE2A16C8}"/>
              </a:ext>
            </a:extLst>
          </p:cNvPr>
          <p:cNvGraphicFramePr>
            <a:graphicFrameLocks noGrp="1"/>
          </p:cNvGraphicFramePr>
          <p:nvPr>
            <p:ph idx="1"/>
            <p:extLst>
              <p:ext uri="{D42A27DB-BD31-4B8C-83A1-F6EECF244321}">
                <p14:modId xmlns:p14="http://schemas.microsoft.com/office/powerpoint/2010/main" val="185817292"/>
              </p:ext>
            </p:extLst>
          </p:nvPr>
        </p:nvGraphicFramePr>
        <p:xfrm>
          <a:off x="1028624" y="1657670"/>
          <a:ext cx="10399688" cy="5260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9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1D2-2669-F8C9-D032-ADD35B0E970D}"/>
              </a:ext>
            </a:extLst>
          </p:cNvPr>
          <p:cNvSpPr>
            <a:spLocks noGrp="1"/>
          </p:cNvSpPr>
          <p:nvPr>
            <p:ph type="title"/>
          </p:nvPr>
        </p:nvSpPr>
        <p:spPr>
          <a:xfrm>
            <a:off x="486391" y="426177"/>
            <a:ext cx="11577130" cy="381158"/>
          </a:xfrm>
        </p:spPr>
        <p:txBody>
          <a:bodyPr vert="horz" lIns="91440" tIns="45720" rIns="91440" bIns="45720" rtlCol="0" anchor="t">
            <a:noAutofit/>
          </a:bodyPr>
          <a:lstStyle/>
          <a:p>
            <a:pPr algn="ctr"/>
            <a:r>
              <a:rPr lang="en-US" sz="4000" dirty="0">
                <a:latin typeface="Georgia Pro"/>
                <a:ea typeface="+mj-lt"/>
                <a:cs typeface="+mj-lt"/>
              </a:rPr>
              <a:t>Distribution of Food and Feed Elements</a:t>
            </a:r>
            <a:endParaRPr lang="en-US"/>
          </a:p>
          <a:p>
            <a:endParaRPr lang="en-US" dirty="0">
              <a:ea typeface="+mj-lt"/>
              <a:cs typeface="+mj-lt"/>
            </a:endParaRPr>
          </a:p>
        </p:txBody>
      </p:sp>
      <p:sp>
        <p:nvSpPr>
          <p:cNvPr id="3" name="Content Placeholder 2">
            <a:extLst>
              <a:ext uri="{FF2B5EF4-FFF2-40B4-BE49-F238E27FC236}">
                <a16:creationId xmlns:a16="http://schemas.microsoft.com/office/drawing/2014/main" id="{6416A0FF-4FE1-6C80-F442-785A06E41708}"/>
              </a:ext>
            </a:extLst>
          </p:cNvPr>
          <p:cNvSpPr>
            <a:spLocks noGrp="1"/>
          </p:cNvSpPr>
          <p:nvPr>
            <p:ph idx="1"/>
          </p:nvPr>
        </p:nvSpPr>
        <p:spPr>
          <a:xfrm>
            <a:off x="1410027" y="1473638"/>
            <a:ext cx="4615221" cy="4713045"/>
          </a:xfrm>
        </p:spPr>
        <p:txBody>
          <a:bodyPr vert="horz" lIns="91440" tIns="45720" rIns="91440" bIns="45720" rtlCol="0" anchor="t">
            <a:normAutofit/>
          </a:bodyPr>
          <a:lstStyle/>
          <a:p>
            <a:pPr marL="210185" indent="-210185"/>
            <a:endParaRPr lang="en-US" dirty="0"/>
          </a:p>
          <a:p>
            <a:pPr marL="210185" indent="-210185"/>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8C5DA3CE-E70B-2DF7-A440-EC794D5C55A6}"/>
                  </a:ext>
                </a:extLst>
              </p:cNvPr>
              <p:cNvGraphicFramePr>
                <a:graphicFrameLocks noGrp="1"/>
              </p:cNvGraphicFramePr>
              <p:nvPr>
                <p:extLst>
                  <p:ext uri="{D42A27DB-BD31-4B8C-83A1-F6EECF244321}">
                    <p14:modId xmlns:p14="http://schemas.microsoft.com/office/powerpoint/2010/main" val="2398586316"/>
                  </p:ext>
                </p:extLst>
              </p:nvPr>
            </p:nvGraphicFramePr>
            <p:xfrm>
              <a:off x="1016000" y="1142997"/>
              <a:ext cx="10321636" cy="56851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8C5DA3CE-E70B-2DF7-A440-EC794D5C55A6}"/>
                  </a:ext>
                </a:extLst>
              </p:cNvPr>
              <p:cNvPicPr>
                <a:picLocks noGrp="1" noRot="1" noChangeAspect="1" noMove="1" noResize="1" noEditPoints="1" noAdjustHandles="1" noChangeArrowheads="1" noChangeShapeType="1"/>
              </p:cNvPicPr>
              <p:nvPr/>
            </p:nvPicPr>
            <p:blipFill>
              <a:blip r:embed="rId3"/>
              <a:stretch>
                <a:fillRect/>
              </a:stretch>
            </p:blipFill>
            <p:spPr>
              <a:xfrm>
                <a:off x="1016000" y="1142997"/>
                <a:ext cx="10321636" cy="5685186"/>
              </a:xfrm>
              <a:prstGeom prst="rect">
                <a:avLst/>
              </a:prstGeom>
            </p:spPr>
          </p:pic>
        </mc:Fallback>
      </mc:AlternateContent>
      <p:sp>
        <p:nvSpPr>
          <p:cNvPr id="5" name="TextBox 4">
            <a:extLst>
              <a:ext uri="{FF2B5EF4-FFF2-40B4-BE49-F238E27FC236}">
                <a16:creationId xmlns:a16="http://schemas.microsoft.com/office/drawing/2014/main" id="{C3497556-DD4B-14ED-AFBB-1CC46496B7F9}"/>
              </a:ext>
            </a:extLst>
          </p:cNvPr>
          <p:cNvSpPr txBox="1"/>
          <p:nvPr/>
        </p:nvSpPr>
        <p:spPr>
          <a:xfrm>
            <a:off x="544945" y="8913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7630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0A82-E1F6-6388-1315-4C0F0140125B}"/>
              </a:ext>
            </a:extLst>
          </p:cNvPr>
          <p:cNvSpPr>
            <a:spLocks noGrp="1"/>
          </p:cNvSpPr>
          <p:nvPr>
            <p:ph type="title"/>
          </p:nvPr>
        </p:nvSpPr>
        <p:spPr>
          <a:xfrm>
            <a:off x="1410026" y="276087"/>
            <a:ext cx="9371949" cy="525476"/>
          </a:xfrm>
        </p:spPr>
        <p:txBody>
          <a:bodyPr>
            <a:noAutofit/>
          </a:bodyPr>
          <a:lstStyle/>
          <a:p>
            <a:pPr algn="ctr"/>
            <a:r>
              <a:rPr lang="en-US" sz="3600" dirty="0">
                <a:latin typeface="Georgia Pro"/>
                <a:ea typeface="+mj-lt"/>
                <a:cs typeface="+mj-lt"/>
              </a:rPr>
              <a:t>Production of food and feed over the years</a:t>
            </a:r>
            <a:endParaRPr lang="en-US" sz="3600">
              <a:latin typeface="Georgia Pro"/>
            </a:endParaRPr>
          </a:p>
        </p:txBody>
      </p:sp>
      <p:sp>
        <p:nvSpPr>
          <p:cNvPr id="3" name="Content Placeholder 2">
            <a:extLst>
              <a:ext uri="{FF2B5EF4-FFF2-40B4-BE49-F238E27FC236}">
                <a16:creationId xmlns:a16="http://schemas.microsoft.com/office/drawing/2014/main" id="{9E1A695A-A218-15E1-6971-FBD9B3704181}"/>
              </a:ext>
            </a:extLst>
          </p:cNvPr>
          <p:cNvSpPr>
            <a:spLocks noGrp="1"/>
          </p:cNvSpPr>
          <p:nvPr>
            <p:ph idx="1"/>
          </p:nvPr>
        </p:nvSpPr>
        <p:spPr>
          <a:xfrm>
            <a:off x="717300" y="965638"/>
            <a:ext cx="3322130" cy="5267227"/>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6B8897AD-9B43-B68B-CE70-F6C16C8415BF}"/>
                  </a:ext>
                </a:extLst>
              </p:cNvPr>
              <p:cNvGraphicFramePr>
                <a:graphicFrameLocks noGrp="1"/>
              </p:cNvGraphicFramePr>
              <p:nvPr>
                <p:extLst>
                  <p:ext uri="{D42A27DB-BD31-4B8C-83A1-F6EECF244321}">
                    <p14:modId xmlns:p14="http://schemas.microsoft.com/office/powerpoint/2010/main" val="779523542"/>
                  </p:ext>
                </p:extLst>
              </p:nvPr>
            </p:nvGraphicFramePr>
            <p:xfrm>
              <a:off x="1030571" y="1056803"/>
              <a:ext cx="10359636" cy="578740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6B8897AD-9B43-B68B-CE70-F6C16C8415BF}"/>
                  </a:ext>
                </a:extLst>
              </p:cNvPr>
              <p:cNvPicPr>
                <a:picLocks noGrp="1" noRot="1" noChangeAspect="1" noMove="1" noResize="1" noEditPoints="1" noAdjustHandles="1" noChangeArrowheads="1" noChangeShapeType="1"/>
              </p:cNvPicPr>
              <p:nvPr/>
            </p:nvPicPr>
            <p:blipFill>
              <a:blip r:embed="rId3"/>
              <a:stretch>
                <a:fillRect/>
              </a:stretch>
            </p:blipFill>
            <p:spPr>
              <a:xfrm>
                <a:off x="1030571" y="1056803"/>
                <a:ext cx="10359636" cy="5787409"/>
              </a:xfrm>
              <a:prstGeom prst="rect">
                <a:avLst/>
              </a:prstGeom>
            </p:spPr>
          </p:pic>
        </mc:Fallback>
      </mc:AlternateContent>
    </p:spTree>
    <p:extLst>
      <p:ext uri="{BB962C8B-B14F-4D97-AF65-F5344CB8AC3E}">
        <p14:creationId xmlns:p14="http://schemas.microsoft.com/office/powerpoint/2010/main" val="17189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594C-E8CE-9921-07D7-F900ED58ECFA}"/>
              </a:ext>
            </a:extLst>
          </p:cNvPr>
          <p:cNvSpPr>
            <a:spLocks noGrp="1"/>
          </p:cNvSpPr>
          <p:nvPr>
            <p:ph type="title"/>
          </p:nvPr>
        </p:nvSpPr>
        <p:spPr>
          <a:xfrm>
            <a:off x="730077" y="276087"/>
            <a:ext cx="10733641" cy="971489"/>
          </a:xfrm>
        </p:spPr>
        <p:txBody>
          <a:bodyPr>
            <a:normAutofit fontScale="90000"/>
          </a:bodyPr>
          <a:lstStyle/>
          <a:p>
            <a:pPr algn="ctr"/>
            <a:r>
              <a:rPr lang="en-US" dirty="0">
                <a:latin typeface="Georgia Pro"/>
                <a:ea typeface="+mj-lt"/>
                <a:cs typeface="+mj-lt"/>
              </a:rPr>
              <a:t>Top 15 food elements with the highest production values and which countries produced them</a:t>
            </a:r>
            <a:endParaRPr lang="en-US" dirty="0">
              <a:latin typeface="Georgia Pro"/>
            </a:endParaRPr>
          </a:p>
        </p:txBody>
      </p:sp>
      <p:sp>
        <p:nvSpPr>
          <p:cNvPr id="3" name="Content Placeholder 2">
            <a:extLst>
              <a:ext uri="{FF2B5EF4-FFF2-40B4-BE49-F238E27FC236}">
                <a16:creationId xmlns:a16="http://schemas.microsoft.com/office/drawing/2014/main" id="{3A809E82-CADC-40CA-CD2F-EE0CA2E86316}"/>
              </a:ext>
            </a:extLst>
          </p:cNvPr>
          <p:cNvSpPr>
            <a:spLocks noGrp="1"/>
          </p:cNvSpPr>
          <p:nvPr>
            <p:ph idx="1"/>
          </p:nvPr>
        </p:nvSpPr>
        <p:spPr>
          <a:xfrm>
            <a:off x="313209" y="1161910"/>
            <a:ext cx="2525495" cy="4349363"/>
          </a:xfrm>
        </p:spPr>
        <p:txBody>
          <a:bodyPr vert="horz" lIns="91440" tIns="45720" rIns="91440" bIns="45720" rtlCol="0" anchor="t">
            <a:normAutofit/>
          </a:bodyPr>
          <a:lstStyle/>
          <a:p>
            <a:pPr marL="210185" indent="-210185"/>
            <a:endParaRPr lang="en-US" dirty="0"/>
          </a:p>
          <a:p>
            <a:pPr marL="210185" indent="-210185"/>
            <a:endParaRPr lang="en-US" dirty="0"/>
          </a:p>
          <a:p>
            <a:pPr marL="210185" indent="-210185"/>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6F14E5E0-1E84-0393-5822-D951E1B2463D}"/>
                  </a:ext>
                </a:extLst>
              </p:cNvPr>
              <p:cNvGraphicFramePr>
                <a:graphicFrameLocks noGrp="1"/>
              </p:cNvGraphicFramePr>
              <p:nvPr>
                <p:extLst>
                  <p:ext uri="{D42A27DB-BD31-4B8C-83A1-F6EECF244321}">
                    <p14:modId xmlns:p14="http://schemas.microsoft.com/office/powerpoint/2010/main" val="1939514854"/>
                  </p:ext>
                </p:extLst>
              </p:nvPr>
            </p:nvGraphicFramePr>
            <p:xfrm>
              <a:off x="1003897" y="1293539"/>
              <a:ext cx="10322419" cy="562050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6F14E5E0-1E84-0393-5822-D951E1B2463D}"/>
                  </a:ext>
                </a:extLst>
              </p:cNvPr>
              <p:cNvPicPr>
                <a:picLocks noGrp="1" noRot="1" noChangeAspect="1" noMove="1" noResize="1" noEditPoints="1" noAdjustHandles="1" noChangeArrowheads="1" noChangeShapeType="1"/>
              </p:cNvPicPr>
              <p:nvPr/>
            </p:nvPicPr>
            <p:blipFill>
              <a:blip r:embed="rId3"/>
              <a:stretch>
                <a:fillRect/>
              </a:stretch>
            </p:blipFill>
            <p:spPr>
              <a:xfrm>
                <a:off x="1003897" y="1293539"/>
                <a:ext cx="10322419" cy="5620505"/>
              </a:xfrm>
              <a:prstGeom prst="rect">
                <a:avLst/>
              </a:prstGeom>
            </p:spPr>
          </p:pic>
        </mc:Fallback>
      </mc:AlternateContent>
    </p:spTree>
    <p:extLst>
      <p:ext uri="{BB962C8B-B14F-4D97-AF65-F5344CB8AC3E}">
        <p14:creationId xmlns:p14="http://schemas.microsoft.com/office/powerpoint/2010/main" val="226843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9.png"/></Relationships>
</file>

<file path=ppt/webextensions/webextension1.xml><?xml version="1.0" encoding="utf-8"?>
<we:webextension xmlns:we="http://schemas.microsoft.com/office/webextensions/webextension/2010/11" id="{35501685-1ADA-4E23-AE1B-E4919180402A}">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2966735/&quot;,&quot;values&quot;:{},&quot;data&quot;:{&quot;uri&quot;:&quot;public.flourish.studio/visualisation/12966735/&quot;},&quot;secure&quot;:false}],&quot;name&quot;:&quot;public.flourish.studio/visualisation/12966735/&quot;,&quot;timeline&quot;:null,&quot;analytics&quot;:null},&quot;hostVersion&quot;:{&quot;major&quot;:0,&quot;minor&quot;:1}}"/>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10D1DCB2-D2DB-4D7B-A7E8-D5BE50CF9A1C}">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2982154/&quot;,&quot;values&quot;:{},&quot;data&quot;:{&quot;uri&quot;:&quot;public.flourish.studio/visualisation/12982154/&quot;},&quot;secure&quot;:false}],&quot;name&quot;:&quot;public.flourish.studio/visualisation/12982154/&quot;,&quot;timeline&quot;:null,&quot;analytics&quot;:null},&quot;hostVersion&quot;:{&quot;major&quot;:0,&quot;minor&quot;:1}}"/>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465325DE-0E99-4492-AED4-D5F513AE32A9}">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3020148/&quot;,&quot;values&quot;:{},&quot;data&quot;:{&quot;uri&quot;:&quot;public.flourish.studio/visualisation/13020148/&quot;},&quot;secure&quot;:false}],&quot;name&quot;:&quot;public.flourish.studio/visualisation/13020148/&quot;,&quot;timeline&quot;:null,&quot;analytics&quot;:null},&quot;hostVersion&quot;:{&quot;major&quot;:0,&quot;minor&quot;:1}}"/>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4D3B4A9E-973E-441A-B63E-93D183BEB3AE}">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chart-studio.plotly.com/~suryap175/4/#/&quot;,&quot;values&quot;:{},&quot;data&quot;:{&quot;uri&quot;:&quot;chart-studio.plotly.com/~suryap175/4/#/&quot;},&quot;secure&quot;:false}],&quot;name&quot;:&quot;chart-studio.plotly.com/~suryap175/4/#/&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3F36E85-8B15-4C76-8B0A-74FE7F6E2726}">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datawrapper.dwcdn.net/BZJ2G/1/&quot;,&quot;values&quot;:{},&quot;data&quot;:{&quot;uri&quot;:&quot;datawrapper.dwcdn.net/BZJ2G/1/&quot;},&quot;secure&quot;:false}],&quot;name&quot;:&quot;datawrapper.dwcdn.net/BZJ2G/1/&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B42512A-0CA7-4375-86E2-3C52BB3A9F4A}">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valli_meenaa/19/&quot;,&quot;values&quot;:{},&quot;data&quot;:{&quot;uri&quot;:&quot;plotly.com/~valli_meenaa/19/&quot;},&quot;secure&quot;:false}],&quot;name&quot;:&quot;plotly.com/~valli_meenaa/19/&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4E1570D7-C138-4D59-96B3-1A319CA66F36}">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valli_meenaa/17/&quot;,&quot;values&quot;:{},&quot;data&quot;:{&quot;uri&quot;:&quot;plotly.com/~valli_meenaa/17/&quot;},&quot;secure&quot;:false}],&quot;name&quot;:&quot;plotly.com/~valli_meenaa/17/&quot;,&quot;timeline&quot;:null,&quot;analytics&quot;:null},&quot;hostVersion&quot;:{&quot;major&quot;:0,&quot;minor&quot;:1}}"/>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FA907F34-4140-4397-8F46-5D2BB7A155B8}">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3020411/&quot;,&quot;values&quot;:{},&quot;data&quot;:{&quot;uri&quot;:&quot;public.flourish.studio/visualisation/13020411/&quot;},&quot;secure&quot;:false}],&quot;name&quot;:&quot;public.flourish.studio/visualisation/13020411/&quot;,&quot;timeline&quot;:null,&quot;analytics&quot;:null},&quot;hostVersion&quot;:{&quot;major&quot;:0,&quot;minor&quot;:1}}"/>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8A2F8A1C-6CEE-4E7C-8AD9-34CABE9FD31F}">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chart-studio.plotly.com/~suryap175/1/#/&quot;,&quot;values&quot;:{},&quot;data&quot;:{&quot;uri&quot;:&quot;chart-studio.plotly.com/~suryap175/1/#/&quot;},&quot;secure&quot;:false}],&quot;name&quot;:&quot;chart-studio.plotly.com/~suryap175/1/#/&quot;,&quot;timeline&quot;:null,&quot;analytics&quot;:null},&quot;hostVersion&quot;:{&quot;major&quot;:0,&quot;minor&quot;:1}}"/>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DC2A9B82-BD1B-4795-9731-912781AE6375}">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yishtavi_g/3/&quot;,&quot;values&quot;:{},&quot;data&quot;:{&quot;uri&quot;:&quot;plotly.com/~yishtavi_g/3/&quot;},&quot;secure&quot;:false}],&quot;name&quot;:&quot;plotly.com/~yishtavi_g/3/&quot;,&quot;timeline&quot;:null,&quot;analytics&quot;:null},&quot;hostVersion&quot;:{&quot;major&quot;:0,&quot;minor&quot;:1}}"/>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2281AEDC-5DBA-4C12-B7CC-A9ADE4701660}">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suryapratap175.shinyapps.io/Group22-Top8/&quot;,&quot;values&quot;:{},&quot;data&quot;:{&quot;uri&quot;:&quot;suryapratap175.shinyapps.io/Group22-Top8/&quot;},&quot;secure&quot;:false}],&quot;name&quot;:&quot;suryapratap175.shinyapps.io/Group22-Top8/&quot;,&quot;timeline&quot;:null,&quot;analytics&quot;:null},&quot;hostVersion&quot;:{&quot;major&quot;:0,&quot;minor&quot;:1}}"/>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22BEBC32-E95F-4512-8EAC-102D827DD682}">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datawrapper.dwcdn.net/d2INI/1/&quot;,&quot;values&quot;:{},&quot;data&quot;:{&quot;uri&quot;:&quot;datawrapper.dwcdn.net/d2INI/1/&quot;},&quot;secure&quot;:false}],&quot;name&quot;:&quot;datawrapper.dwcdn.net/d2INI/1/&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3</TotalTime>
  <Words>1128</Words>
  <Application>Microsoft Office PowerPoint</Application>
  <PresentationFormat>Widescreen</PresentationFormat>
  <Paragraphs>62</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Corbel</vt:lpstr>
      <vt:lpstr>Georgia Pro</vt:lpstr>
      <vt:lpstr>MS Shell Dlg 2</vt:lpstr>
      <vt:lpstr>Times New Roman</vt:lpstr>
      <vt:lpstr>Wingdings</vt:lpstr>
      <vt:lpstr>Wingdings 3</vt:lpstr>
      <vt:lpstr>Madison</vt:lpstr>
      <vt:lpstr>Food and Feed: Friend or Foe to the Environment?</vt:lpstr>
      <vt:lpstr> Introduction</vt:lpstr>
      <vt:lpstr>Objective</vt:lpstr>
      <vt:lpstr>MAIN FOCUS </vt:lpstr>
      <vt:lpstr>Global Food and Feed Production Comparison</vt:lpstr>
      <vt:lpstr>Questions Addressed</vt:lpstr>
      <vt:lpstr>Distribution of Food and Feed Elements </vt:lpstr>
      <vt:lpstr>Production of food and feed over the years</vt:lpstr>
      <vt:lpstr>Top 15 food elements with the highest production values and which countries produced them</vt:lpstr>
      <vt:lpstr>Top 15 feed elements with the highest production values and which countries produced them </vt:lpstr>
      <vt:lpstr>The Bounty of the Middle Kingdom:  A Tale of China's Top Food and Feed Items in 2013</vt:lpstr>
      <vt:lpstr>Worldwide Total Production over the years</vt:lpstr>
      <vt:lpstr>2. Uncovering the Carbon Footprint of Food: The Environmental Impact of Production of Emissions</vt:lpstr>
      <vt:lpstr>Questions Addressed </vt:lpstr>
      <vt:lpstr>Distribution of elements that contribute to total CO₂ emissions </vt:lpstr>
      <vt:lpstr>8 foods with the highest total CO₂ emissions</vt:lpstr>
      <vt:lpstr>Top 8 food items that have the highest total CO₂ emissions when considering all production steps </vt:lpstr>
      <vt:lpstr>10 food items that have the highest land usage when it comes to food production</vt:lpstr>
      <vt:lpstr>3. Heating Up: Exploring the Impact of Climate Change on Temperature Trends Worldwide</vt:lpstr>
      <vt:lpstr>Global climatic changes differing based on four seasons: spring, summer, autumn, and winter</vt:lpstr>
      <vt:lpstr>Global climate change varying throughout the 12 months of the year</vt:lpstr>
      <vt:lpstr>The climate change trend for each country from 1961 to 2019 </vt:lpstr>
      <vt:lpstr>Conclusion</vt:lpstr>
      <vt:lpstr>THANK YOU :)   GROUP 22 - Valli Meenaa Vellaiyan -Yishtavi Gedipudi - Surya Pratap Singh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Mr. Singh</cp:lastModifiedBy>
  <cp:revision>729</cp:revision>
  <dcterms:created xsi:type="dcterms:W3CDTF">2023-03-14T21:08:37Z</dcterms:created>
  <dcterms:modified xsi:type="dcterms:W3CDTF">2023-12-23T04:33:20Z</dcterms:modified>
</cp:coreProperties>
</file>